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3" r:id="rId35"/>
    <p:sldId id="289" r:id="rId36"/>
    <p:sldId id="290" r:id="rId37"/>
    <p:sldId id="291" r:id="rId38"/>
    <p:sldId id="292" r:id="rId39"/>
    <p:sldId id="294" r:id="rId40"/>
    <p:sldId id="295" r:id="rId41"/>
    <p:sldId id="296" r:id="rId42"/>
    <p:sldId id="297" r:id="rId43"/>
    <p:sldId id="298" r:id="rId44"/>
    <p:sldId id="299" r:id="rId45"/>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Clear Sans Bold" panose="020B0604020202020204" charset="0"/>
      <p:regular r:id="rId51"/>
    </p:embeddedFont>
    <p:embeddedFont>
      <p:font typeface="Clear Sans Regular" panose="020B0604020202020204" charset="0"/>
      <p:regular r:id="rId52"/>
    </p:embeddedFont>
    <p:embeddedFont>
      <p:font typeface="Clear Sans Regular Bold" panose="020B0604020202020204" charset="0"/>
      <p:regular r:id="rId53"/>
    </p:embeddedFont>
    <p:embeddedFont>
      <p:font typeface="Clear Sans Regular Italics" panose="020B0604020202020204" charset="0"/>
      <p:regular r:id="rId54"/>
    </p:embeddedFont>
    <p:embeddedFont>
      <p:font typeface="Hammersmith One" panose="02010703030501060504" pitchFamily="2"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030" autoAdjust="0"/>
  </p:normalViewPr>
  <p:slideViewPr>
    <p:cSldViewPr>
      <p:cViewPr>
        <p:scale>
          <a:sx n="50" d="100"/>
          <a:sy n="50" d="100"/>
        </p:scale>
        <p:origin x="946"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A08E3-FF88-46A4-8FFF-492BA5C2E7A5}" type="datetimeFigureOut">
              <a:rPr lang="en-IN" smtClean="0"/>
              <a:t>04-07-2022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FB8D9-6FA9-428D-9EDD-7C6D8A1595D1}" type="slidenum">
              <a:rPr lang="en-IN" smtClean="0"/>
              <a:t>‹#›</a:t>
            </a:fld>
            <a:endParaRPr lang="en-IN"/>
          </a:p>
        </p:txBody>
      </p:sp>
    </p:spTree>
    <p:extLst>
      <p:ext uri="{BB962C8B-B14F-4D97-AF65-F5344CB8AC3E}">
        <p14:creationId xmlns:p14="http://schemas.microsoft.com/office/powerpoint/2010/main" val="3468460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9FB8D9-6FA9-428D-9EDD-7C6D8A1595D1}" type="slidenum">
              <a:rPr lang="en-IN" smtClean="0"/>
              <a:t>12</a:t>
            </a:fld>
            <a:endParaRPr lang="en-IN"/>
          </a:p>
        </p:txBody>
      </p:sp>
    </p:spTree>
    <p:extLst>
      <p:ext uri="{BB962C8B-B14F-4D97-AF65-F5344CB8AC3E}">
        <p14:creationId xmlns:p14="http://schemas.microsoft.com/office/powerpoint/2010/main" val="134045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20519" y="3086100"/>
            <a:ext cx="5846963" cy="4114800"/>
          </a:xfrm>
          <a:prstGeom prst="rect">
            <a:avLst/>
          </a:prstGeom>
        </p:spPr>
      </p:pic>
      <p:grpSp>
        <p:nvGrpSpPr>
          <p:cNvPr id="3" name="Group 3"/>
          <p:cNvGrpSpPr/>
          <p:nvPr/>
        </p:nvGrpSpPr>
        <p:grpSpPr>
          <a:xfrm>
            <a:off x="909659" y="706748"/>
            <a:ext cx="16349641" cy="9052970"/>
            <a:chOff x="0" y="0"/>
            <a:chExt cx="5964393" cy="3302548"/>
          </a:xfrm>
        </p:grpSpPr>
        <p:sp>
          <p:nvSpPr>
            <p:cNvPr id="4" name="Freeform 4"/>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5" name="TextBox 5"/>
          <p:cNvSpPr txBox="1"/>
          <p:nvPr/>
        </p:nvSpPr>
        <p:spPr>
          <a:xfrm>
            <a:off x="2033042" y="1452251"/>
            <a:ext cx="13736820" cy="2205732"/>
          </a:xfrm>
          <a:prstGeom prst="rect">
            <a:avLst/>
          </a:prstGeom>
        </p:spPr>
        <p:txBody>
          <a:bodyPr lIns="0" tIns="0" rIns="0" bIns="0" rtlCol="0" anchor="t">
            <a:spAutoFit/>
          </a:bodyPr>
          <a:lstStyle/>
          <a:p>
            <a:pPr marL="0" lvl="0" indent="0" algn="ctr">
              <a:lnSpc>
                <a:spcPts val="8587"/>
              </a:lnSpc>
              <a:spcBef>
                <a:spcPct val="0"/>
              </a:spcBef>
            </a:pPr>
            <a:r>
              <a:rPr lang="en-US" sz="7951" spc="-79" dirty="0">
                <a:solidFill>
                  <a:srgbClr val="000000"/>
                </a:solidFill>
                <a:latin typeface="Alta Bold"/>
              </a:rPr>
              <a:t>YOUTUBE DATABASE MANAGEMENT SYSTEM</a:t>
            </a:r>
          </a:p>
        </p:txBody>
      </p:sp>
      <p:sp>
        <p:nvSpPr>
          <p:cNvPr id="6" name="TextBox 6"/>
          <p:cNvSpPr txBox="1"/>
          <p:nvPr/>
        </p:nvSpPr>
        <p:spPr>
          <a:xfrm>
            <a:off x="2033042" y="7626316"/>
            <a:ext cx="3268056" cy="753997"/>
          </a:xfrm>
          <a:prstGeom prst="rect">
            <a:avLst/>
          </a:prstGeom>
        </p:spPr>
        <p:txBody>
          <a:bodyPr lIns="0" tIns="0" rIns="0" bIns="0" rtlCol="0" anchor="t">
            <a:spAutoFit/>
          </a:bodyPr>
          <a:lstStyle/>
          <a:p>
            <a:pPr algn="r">
              <a:lnSpc>
                <a:spcPts val="2807"/>
              </a:lnSpc>
              <a:spcBef>
                <a:spcPct val="0"/>
              </a:spcBef>
            </a:pPr>
            <a:r>
              <a:rPr lang="en-US" sz="2599" spc="-25">
                <a:solidFill>
                  <a:srgbClr val="000000"/>
                </a:solidFill>
                <a:latin typeface="Alta Bold"/>
              </a:rPr>
              <a:t>SUBMITTED TO :- </a:t>
            </a:r>
          </a:p>
          <a:p>
            <a:pPr algn="r">
              <a:lnSpc>
                <a:spcPts val="2807"/>
              </a:lnSpc>
              <a:spcBef>
                <a:spcPct val="0"/>
              </a:spcBef>
            </a:pPr>
            <a:r>
              <a:rPr lang="en-US" sz="2599" spc="-25">
                <a:solidFill>
                  <a:srgbClr val="000000"/>
                </a:solidFill>
                <a:latin typeface="Alta Bold"/>
              </a:rPr>
              <a:t>DR. DEBANJAN SADHYA</a:t>
            </a:r>
          </a:p>
        </p:txBody>
      </p:sp>
      <p:sp>
        <p:nvSpPr>
          <p:cNvPr id="7" name="TextBox 7"/>
          <p:cNvSpPr txBox="1"/>
          <p:nvPr/>
        </p:nvSpPr>
        <p:spPr>
          <a:xfrm>
            <a:off x="10427074" y="4566414"/>
            <a:ext cx="6083074" cy="3813900"/>
          </a:xfrm>
          <a:prstGeom prst="rect">
            <a:avLst/>
          </a:prstGeom>
        </p:spPr>
        <p:txBody>
          <a:bodyPr lIns="0" tIns="0" rIns="0" bIns="0" rtlCol="0" anchor="t">
            <a:spAutoFit/>
          </a:bodyPr>
          <a:lstStyle/>
          <a:p>
            <a:pPr algn="r">
              <a:lnSpc>
                <a:spcPts val="2536"/>
              </a:lnSpc>
              <a:spcBef>
                <a:spcPct val="0"/>
              </a:spcBef>
            </a:pPr>
            <a:r>
              <a:rPr lang="en-US" sz="2348" spc="-23">
                <a:solidFill>
                  <a:srgbClr val="000000"/>
                </a:solidFill>
                <a:latin typeface="Alta Bold"/>
              </a:rPr>
              <a:t>SUBMITTED BY:-</a:t>
            </a:r>
          </a:p>
          <a:p>
            <a:pPr algn="r">
              <a:lnSpc>
                <a:spcPts val="2536"/>
              </a:lnSpc>
              <a:spcBef>
                <a:spcPct val="0"/>
              </a:spcBef>
            </a:pPr>
            <a:r>
              <a:rPr lang="en-US" sz="2348" spc="-23">
                <a:solidFill>
                  <a:srgbClr val="000000"/>
                </a:solidFill>
                <a:latin typeface="Alta Bold"/>
              </a:rPr>
              <a:t>AAROH SRIVASTAVA(2021BCS-001)</a:t>
            </a:r>
          </a:p>
          <a:p>
            <a:pPr algn="r">
              <a:lnSpc>
                <a:spcPts val="2536"/>
              </a:lnSpc>
              <a:spcBef>
                <a:spcPct val="0"/>
              </a:spcBef>
            </a:pPr>
            <a:r>
              <a:rPr lang="en-US" sz="2348" spc="-23">
                <a:solidFill>
                  <a:srgbClr val="000000"/>
                </a:solidFill>
                <a:latin typeface="Alta Bold"/>
              </a:rPr>
              <a:t>                                                                                                             ANKIT SANKHYAN(2021BCS-013)</a:t>
            </a:r>
          </a:p>
          <a:p>
            <a:pPr algn="r">
              <a:lnSpc>
                <a:spcPts val="2536"/>
              </a:lnSpc>
              <a:spcBef>
                <a:spcPct val="0"/>
              </a:spcBef>
            </a:pPr>
            <a:r>
              <a:rPr lang="en-US" sz="2348" spc="-23">
                <a:solidFill>
                  <a:srgbClr val="000000"/>
                </a:solidFill>
                <a:latin typeface="Alta Bold"/>
              </a:rPr>
              <a:t>                                                                                                       ANSHU JOSHI(2021BCS-014)</a:t>
            </a:r>
          </a:p>
          <a:p>
            <a:pPr algn="r">
              <a:lnSpc>
                <a:spcPts val="2536"/>
              </a:lnSpc>
              <a:spcBef>
                <a:spcPct val="0"/>
              </a:spcBef>
            </a:pPr>
            <a:r>
              <a:rPr lang="en-US" sz="2348" spc="-23">
                <a:solidFill>
                  <a:srgbClr val="000000"/>
                </a:solidFill>
                <a:latin typeface="Alta Bold"/>
              </a:rPr>
              <a:t>                                                                                                              HARI OM SHARMA(2021BCS-029)</a:t>
            </a:r>
          </a:p>
          <a:p>
            <a:pPr algn="r">
              <a:lnSpc>
                <a:spcPts val="2536"/>
              </a:lnSpc>
              <a:spcBef>
                <a:spcPct val="0"/>
              </a:spcBef>
            </a:pPr>
            <a:r>
              <a:rPr lang="en-US" sz="2348" spc="-23">
                <a:solidFill>
                  <a:srgbClr val="000000"/>
                </a:solidFill>
                <a:latin typeface="Alta Bold"/>
              </a:rPr>
              <a:t>                                                                                                    NIKHIL DIXIT(2021BCS-050)</a:t>
            </a:r>
          </a:p>
          <a:p>
            <a:pPr algn="r">
              <a:lnSpc>
                <a:spcPts val="2536"/>
              </a:lnSpc>
              <a:spcBef>
                <a:spcPct val="0"/>
              </a:spcBef>
            </a:pPr>
            <a:r>
              <a:rPr lang="en-US" sz="2348" spc="-23">
                <a:solidFill>
                  <a:srgbClr val="000000"/>
                </a:solidFill>
                <a:latin typeface="Alta Bold"/>
              </a:rPr>
              <a:t>                                                                                                            PRASUN MONDAL(2021BCS-054)</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28" y="8008077"/>
            <a:ext cx="2383071" cy="1980116"/>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35286" flipH="1">
            <a:off x="15097552" y="9826"/>
            <a:ext cx="2541410" cy="2037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5757" y="3017776"/>
            <a:ext cx="3653543" cy="6240524"/>
          </a:xfrm>
          <a:prstGeom prst="rect">
            <a:avLst/>
          </a:prstGeom>
        </p:spPr>
      </p:pic>
      <p:sp>
        <p:nvSpPr>
          <p:cNvPr id="5" name="TextBox 5"/>
          <p:cNvSpPr txBox="1"/>
          <p:nvPr/>
        </p:nvSpPr>
        <p:spPr>
          <a:xfrm>
            <a:off x="1028700" y="1573085"/>
            <a:ext cx="17117134" cy="4641142"/>
          </a:xfrm>
          <a:prstGeom prst="rect">
            <a:avLst/>
          </a:prstGeom>
        </p:spPr>
        <p:txBody>
          <a:bodyPr lIns="0" tIns="0" rIns="0" bIns="0" rtlCol="0" anchor="t">
            <a:spAutoFit/>
          </a:bodyPr>
          <a:lstStyle/>
          <a:p>
            <a:pPr>
              <a:lnSpc>
                <a:spcPts val="3678"/>
              </a:lnSpc>
            </a:pPr>
            <a:r>
              <a:rPr lang="en-US" sz="2627" dirty="0">
                <a:solidFill>
                  <a:srgbClr val="000000"/>
                </a:solidFill>
                <a:latin typeface="Clear Sans Regular"/>
              </a:rPr>
              <a:t>9.AD_TYPE1:</a:t>
            </a:r>
          </a:p>
          <a:p>
            <a:pPr>
              <a:lnSpc>
                <a:spcPts val="3678"/>
              </a:lnSpc>
            </a:pPr>
            <a:r>
              <a:rPr lang="en-US" sz="2627" dirty="0">
                <a:solidFill>
                  <a:srgbClr val="000000"/>
                </a:solidFill>
                <a:latin typeface="Clear Sans Regular Bold"/>
              </a:rPr>
              <a:t>Ad_type1(</a:t>
            </a:r>
            <a:r>
              <a:rPr lang="en-US" sz="2627" u="sng" dirty="0">
                <a:solidFill>
                  <a:srgbClr val="000000"/>
                </a:solidFill>
                <a:latin typeface="Clear Sans Regular Bold"/>
              </a:rPr>
              <a:t>ID,</a:t>
            </a:r>
            <a:r>
              <a:rPr lang="en-US" sz="2627" dirty="0">
                <a:solidFill>
                  <a:srgbClr val="000000"/>
                </a:solidFill>
                <a:latin typeface="Clear Sans Regular Bold"/>
              </a:rPr>
              <a:t>Revenue_Value)</a:t>
            </a:r>
          </a:p>
          <a:p>
            <a:pPr>
              <a:lnSpc>
                <a:spcPts val="3678"/>
              </a:lnSpc>
            </a:pPr>
            <a:endParaRPr lang="en-US" sz="2627" dirty="0">
              <a:solidFill>
                <a:srgbClr val="000000"/>
              </a:solidFill>
              <a:latin typeface="Clear Sans Regular Bold"/>
            </a:endParaRPr>
          </a:p>
          <a:p>
            <a:pPr>
              <a:lnSpc>
                <a:spcPts val="3678"/>
              </a:lnSpc>
            </a:pPr>
            <a:r>
              <a:rPr lang="en-US" sz="2627" dirty="0">
                <a:solidFill>
                  <a:srgbClr val="000000"/>
                </a:solidFill>
                <a:latin typeface="Clear Sans Regular"/>
              </a:rPr>
              <a:t>10</a:t>
            </a:r>
            <a:r>
              <a:rPr lang="en-US" sz="2627" dirty="0">
                <a:solidFill>
                  <a:srgbClr val="000000"/>
                </a:solidFill>
                <a:latin typeface="Clear Sans Regular Bold"/>
              </a:rPr>
              <a:t>. </a:t>
            </a:r>
            <a:r>
              <a:rPr lang="en-US" sz="2627" dirty="0">
                <a:solidFill>
                  <a:srgbClr val="000000"/>
                </a:solidFill>
                <a:latin typeface="Clear Sans Regular"/>
              </a:rPr>
              <a:t>AD_TYPE2:</a:t>
            </a:r>
          </a:p>
          <a:p>
            <a:pPr>
              <a:lnSpc>
                <a:spcPts val="3678"/>
              </a:lnSpc>
            </a:pPr>
            <a:r>
              <a:rPr lang="en-US" sz="2627" dirty="0">
                <a:solidFill>
                  <a:srgbClr val="000000"/>
                </a:solidFill>
                <a:latin typeface="Clear Sans Regular Bold"/>
              </a:rPr>
              <a:t>Ad_type2(</a:t>
            </a:r>
            <a:r>
              <a:rPr lang="en-US" sz="2627" u="sng" dirty="0" err="1">
                <a:solidFill>
                  <a:srgbClr val="000000"/>
                </a:solidFill>
                <a:latin typeface="Clear Sans Regular Bold"/>
              </a:rPr>
              <a:t>ID</a:t>
            </a:r>
            <a:r>
              <a:rPr lang="en-US" sz="2627" dirty="0" err="1">
                <a:solidFill>
                  <a:srgbClr val="000000"/>
                </a:solidFill>
                <a:latin typeface="Clear Sans Regular Bold"/>
              </a:rPr>
              <a:t>,PayperThousandClicks</a:t>
            </a:r>
            <a:r>
              <a:rPr lang="en-US" sz="2627" dirty="0">
                <a:solidFill>
                  <a:srgbClr val="000000"/>
                </a:solidFill>
                <a:latin typeface="Clear Sans Regular Bold"/>
              </a:rPr>
              <a:t>)</a:t>
            </a:r>
          </a:p>
          <a:p>
            <a:pPr>
              <a:lnSpc>
                <a:spcPts val="3678"/>
              </a:lnSpc>
            </a:pPr>
            <a:endParaRPr lang="en-US" sz="2627" dirty="0">
              <a:solidFill>
                <a:srgbClr val="000000"/>
              </a:solidFill>
              <a:latin typeface="Clear Sans Regular Bold"/>
            </a:endParaRPr>
          </a:p>
          <a:p>
            <a:pPr>
              <a:lnSpc>
                <a:spcPts val="3678"/>
              </a:lnSpc>
            </a:pPr>
            <a:r>
              <a:rPr lang="en-US" sz="2627" dirty="0">
                <a:solidFill>
                  <a:srgbClr val="000000"/>
                </a:solidFill>
                <a:latin typeface="Clear Sans Regular"/>
              </a:rPr>
              <a:t>11.REVENUE:</a:t>
            </a:r>
          </a:p>
          <a:p>
            <a:pPr>
              <a:lnSpc>
                <a:spcPts val="3678"/>
              </a:lnSpc>
            </a:pPr>
            <a:r>
              <a:rPr lang="en-US" sz="2627" dirty="0">
                <a:solidFill>
                  <a:srgbClr val="000000"/>
                </a:solidFill>
                <a:latin typeface="Clear Sans Regular Bold"/>
              </a:rPr>
              <a:t>Revenue(</a:t>
            </a:r>
            <a:r>
              <a:rPr lang="en-US" sz="2627" u="sng" dirty="0">
                <a:solidFill>
                  <a:srgbClr val="000000"/>
                </a:solidFill>
                <a:latin typeface="Clear Sans Regular Bold"/>
              </a:rPr>
              <a:t>VideoID</a:t>
            </a:r>
            <a:r>
              <a:rPr lang="en-US" sz="2627" dirty="0">
                <a:solidFill>
                  <a:srgbClr val="000000"/>
                </a:solidFill>
                <a:latin typeface="Clear Sans Regular Bold"/>
              </a:rPr>
              <a:t>,</a:t>
            </a:r>
            <a:r>
              <a:rPr lang="en-US" sz="2627" u="sng" dirty="0">
                <a:solidFill>
                  <a:srgbClr val="000000"/>
                </a:solidFill>
                <a:latin typeface="Clear Sans Regular Bold"/>
              </a:rPr>
              <a:t>Ad_type1.ID</a:t>
            </a:r>
            <a:r>
              <a:rPr lang="en-US" sz="2627" dirty="0">
                <a:solidFill>
                  <a:srgbClr val="000000"/>
                </a:solidFill>
                <a:latin typeface="Clear Sans Regular Bold"/>
              </a:rPr>
              <a:t>,</a:t>
            </a:r>
            <a:r>
              <a:rPr lang="en-US" sz="2627" u="sng" dirty="0">
                <a:solidFill>
                  <a:srgbClr val="000000"/>
                </a:solidFill>
                <a:latin typeface="Clear Sans Regular Bold"/>
              </a:rPr>
              <a:t>Ad_type2.ID</a:t>
            </a:r>
            <a:r>
              <a:rPr lang="en-US" sz="2627" dirty="0">
                <a:solidFill>
                  <a:srgbClr val="000000"/>
                </a:solidFill>
                <a:latin typeface="Clear Sans Regular Bold"/>
              </a:rPr>
              <a:t>)</a:t>
            </a:r>
          </a:p>
          <a:p>
            <a:pPr algn="ctr">
              <a:lnSpc>
                <a:spcPts val="3398"/>
              </a:lnSpc>
            </a:pPr>
            <a:endParaRPr lang="en-US" sz="2627" dirty="0">
              <a:solidFill>
                <a:srgbClr val="000000"/>
              </a:solidFill>
              <a:latin typeface="Clear Sans Regular Bold"/>
            </a:endParaRPr>
          </a:p>
          <a:p>
            <a:pPr algn="ctr">
              <a:lnSpc>
                <a:spcPts val="3398"/>
              </a:lnSpc>
            </a:pPr>
            <a:endParaRPr lang="en-US" sz="2627" dirty="0">
              <a:solidFill>
                <a:srgbClr val="000000"/>
              </a:solidFill>
              <a:latin typeface="Clear Sans Regular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7344628" y="673326"/>
            <a:ext cx="1023188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FUNCTIONAL DEPENDENCIES IN THE TABLES:</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15095" y="990600"/>
            <a:ext cx="16743430" cy="9758675"/>
          </a:xfrm>
          <a:prstGeom prst="rect">
            <a:avLst/>
          </a:prstGeom>
        </p:spPr>
        <p:txBody>
          <a:bodyPr lIns="0" tIns="0" rIns="0" bIns="0" rtlCol="0" anchor="t">
            <a:spAutoFit/>
          </a:bodyPr>
          <a:lstStyle/>
          <a:p>
            <a:pPr algn="just">
              <a:lnSpc>
                <a:spcPts val="2870"/>
              </a:lnSpc>
            </a:pPr>
            <a:r>
              <a:rPr lang="en-US" sz="2050" dirty="0">
                <a:solidFill>
                  <a:srgbClr val="000000"/>
                </a:solidFill>
                <a:latin typeface="Clear Sans Regular"/>
              </a:rPr>
              <a:t>1.</a:t>
            </a:r>
          </a:p>
          <a:p>
            <a:pPr>
              <a:lnSpc>
                <a:spcPts val="2870"/>
              </a:lnSpc>
            </a:pPr>
            <a:r>
              <a:rPr lang="en-US" sz="2050" dirty="0">
                <a:solidFill>
                  <a:srgbClr val="000000"/>
                </a:solidFill>
                <a:latin typeface="Clear Sans Regular Bold"/>
              </a:rPr>
              <a:t>Video(</a:t>
            </a:r>
            <a:r>
              <a:rPr lang="en-US" sz="2050" u="sng" dirty="0">
                <a:solidFill>
                  <a:srgbClr val="000000"/>
                </a:solidFill>
                <a:latin typeface="Clear Sans Regular Bold"/>
              </a:rPr>
              <a:t>VideoID</a:t>
            </a:r>
            <a:r>
              <a:rPr lang="en-US" sz="2050" dirty="0">
                <a:solidFill>
                  <a:srgbClr val="000000"/>
                </a:solidFill>
                <a:latin typeface="Clear Sans Regular Bold"/>
              </a:rPr>
              <a:t>,ChannelID,DateOfPublishing,Genre,Duration,Views,Comments, Likes)</a:t>
            </a:r>
          </a:p>
          <a:p>
            <a:pPr>
              <a:lnSpc>
                <a:spcPts val="2870"/>
              </a:lnSpc>
            </a:pPr>
            <a:r>
              <a:rPr lang="en-US" sz="2050" dirty="0" err="1">
                <a:solidFill>
                  <a:srgbClr val="000000"/>
                </a:solidFill>
                <a:latin typeface="Clear Sans Regular"/>
              </a:rPr>
              <a:t>VideoID</a:t>
            </a:r>
            <a:r>
              <a:rPr lang="en-US" sz="2050" dirty="0">
                <a:solidFill>
                  <a:srgbClr val="000000"/>
                </a:solidFill>
                <a:latin typeface="Clear Sans Regular"/>
              </a:rPr>
              <a:t>-&gt;</a:t>
            </a:r>
            <a:r>
              <a:rPr lang="en-US" sz="2050" dirty="0" err="1">
                <a:solidFill>
                  <a:srgbClr val="000000"/>
                </a:solidFill>
                <a:latin typeface="Clear Sans Regular"/>
              </a:rPr>
              <a:t>ChannelID,DateOfPublishing,Genre,Duration,Views,Comments</a:t>
            </a:r>
            <a:r>
              <a:rPr lang="en-US" sz="2050" dirty="0">
                <a:solidFill>
                  <a:srgbClr val="000000"/>
                </a:solidFill>
                <a:latin typeface="Clear Sans Regular"/>
              </a:rPr>
              <a:t>, Likes)</a:t>
            </a:r>
          </a:p>
          <a:p>
            <a:pPr>
              <a:lnSpc>
                <a:spcPts val="2870"/>
              </a:lnSpc>
            </a:pPr>
            <a:r>
              <a:rPr lang="en-US" sz="2050" dirty="0">
                <a:solidFill>
                  <a:srgbClr val="FF0000"/>
                </a:solidFill>
                <a:latin typeface="Clear Sans Regular"/>
              </a:rPr>
              <a:t>Assumption: Channel ID will contain the information about the genre of the channel.</a:t>
            </a:r>
          </a:p>
          <a:p>
            <a:pPr>
              <a:lnSpc>
                <a:spcPts val="2870"/>
              </a:lnSpc>
            </a:pPr>
            <a:r>
              <a:rPr lang="en-US" sz="2050" dirty="0" err="1">
                <a:solidFill>
                  <a:srgbClr val="000000"/>
                </a:solidFill>
                <a:latin typeface="Clear Sans Regular"/>
              </a:rPr>
              <a:t>ChannelID</a:t>
            </a:r>
            <a:r>
              <a:rPr lang="en-US" sz="2050" dirty="0">
                <a:solidFill>
                  <a:srgbClr val="000000"/>
                </a:solidFill>
                <a:latin typeface="Clear Sans Regular"/>
              </a:rPr>
              <a:t>-&gt;Genre</a:t>
            </a:r>
          </a:p>
          <a:p>
            <a:pPr algn="just">
              <a:lnSpc>
                <a:spcPts val="2870"/>
              </a:lnSpc>
            </a:pPr>
            <a:endParaRPr lang="en-US" sz="2050" dirty="0">
              <a:solidFill>
                <a:srgbClr val="000000"/>
              </a:solidFill>
              <a:latin typeface="Clear Sans Regular"/>
            </a:endParaRPr>
          </a:p>
          <a:p>
            <a:pPr algn="just">
              <a:lnSpc>
                <a:spcPts val="2870"/>
              </a:lnSpc>
            </a:pPr>
            <a:r>
              <a:rPr lang="en-US" sz="2050" dirty="0">
                <a:solidFill>
                  <a:srgbClr val="000000"/>
                </a:solidFill>
                <a:latin typeface="Clear Sans Regular"/>
              </a:rPr>
              <a:t>2.</a:t>
            </a:r>
          </a:p>
          <a:p>
            <a:pPr algn="just">
              <a:lnSpc>
                <a:spcPts val="2870"/>
              </a:lnSpc>
            </a:pPr>
            <a:r>
              <a:rPr lang="en-US" sz="2050" dirty="0">
                <a:solidFill>
                  <a:srgbClr val="000000"/>
                </a:solidFill>
                <a:latin typeface="Clear Sans Regular Bold"/>
              </a:rPr>
              <a:t>Channel(</a:t>
            </a:r>
            <a:r>
              <a:rPr lang="en-US" sz="2050" u="sng" dirty="0" err="1">
                <a:solidFill>
                  <a:srgbClr val="000000"/>
                </a:solidFill>
                <a:latin typeface="Clear Sans Regular Bold"/>
              </a:rPr>
              <a:t>ChannelID</a:t>
            </a:r>
            <a:r>
              <a:rPr lang="en-US" sz="2050" dirty="0" err="1">
                <a:solidFill>
                  <a:srgbClr val="000000"/>
                </a:solidFill>
                <a:latin typeface="Clear Sans Regular Bold"/>
              </a:rPr>
              <a:t>,OwnerName</a:t>
            </a:r>
            <a:r>
              <a:rPr lang="en-US" sz="2050" dirty="0">
                <a:solidFill>
                  <a:srgbClr val="000000"/>
                </a:solidFill>
                <a:latin typeface="Clear Sans Regular Bold"/>
              </a:rPr>
              <a:t>(First </a:t>
            </a:r>
            <a:r>
              <a:rPr lang="en-US" sz="2050" dirty="0" err="1">
                <a:solidFill>
                  <a:srgbClr val="000000"/>
                </a:solidFill>
                <a:latin typeface="Clear Sans Regular Bold"/>
              </a:rPr>
              <a:t>Name,Last</a:t>
            </a:r>
            <a:r>
              <a:rPr lang="en-US" sz="2050" dirty="0">
                <a:solidFill>
                  <a:srgbClr val="000000"/>
                </a:solidFill>
                <a:latin typeface="Clear Sans Regular Bold"/>
              </a:rPr>
              <a:t> Name),</a:t>
            </a:r>
            <a:r>
              <a:rPr lang="en-US" sz="2050" dirty="0" err="1">
                <a:solidFill>
                  <a:srgbClr val="000000"/>
                </a:solidFill>
                <a:latin typeface="Clear Sans Regular Bold"/>
              </a:rPr>
              <a:t>Genre,Subscribers,Videos,Strikes</a:t>
            </a:r>
            <a:r>
              <a:rPr lang="en-US" sz="2050" dirty="0">
                <a:solidFill>
                  <a:srgbClr val="000000"/>
                </a:solidFill>
                <a:latin typeface="Clear Sans Regular Bold"/>
              </a:rPr>
              <a:t>)</a:t>
            </a:r>
          </a:p>
          <a:p>
            <a:pPr algn="just">
              <a:lnSpc>
                <a:spcPts val="2870"/>
              </a:lnSpc>
            </a:pPr>
            <a:r>
              <a:rPr lang="en-US" sz="2050" dirty="0">
                <a:solidFill>
                  <a:srgbClr val="000000"/>
                </a:solidFill>
                <a:latin typeface="Clear Sans Regular"/>
              </a:rPr>
              <a:t>            </a:t>
            </a:r>
            <a:r>
              <a:rPr lang="en-US" sz="2050" dirty="0" err="1">
                <a:solidFill>
                  <a:srgbClr val="000000"/>
                </a:solidFill>
                <a:latin typeface="Clear Sans Regular"/>
              </a:rPr>
              <a:t>ChannelID</a:t>
            </a:r>
            <a:r>
              <a:rPr lang="en-US" sz="2050" dirty="0">
                <a:solidFill>
                  <a:srgbClr val="000000"/>
                </a:solidFill>
                <a:latin typeface="Clear Sans Regular"/>
              </a:rPr>
              <a:t>-&gt;</a:t>
            </a:r>
            <a:r>
              <a:rPr lang="en-US" sz="2050" dirty="0" err="1">
                <a:solidFill>
                  <a:srgbClr val="000000"/>
                </a:solidFill>
                <a:latin typeface="Clear Sans Regular"/>
              </a:rPr>
              <a:t>OwnerName</a:t>
            </a:r>
            <a:r>
              <a:rPr lang="en-US" sz="2050" dirty="0">
                <a:solidFill>
                  <a:srgbClr val="000000"/>
                </a:solidFill>
                <a:latin typeface="Clear Sans Regular"/>
              </a:rPr>
              <a:t>(First </a:t>
            </a:r>
            <a:r>
              <a:rPr lang="en-US" sz="2050" dirty="0" err="1">
                <a:solidFill>
                  <a:srgbClr val="000000"/>
                </a:solidFill>
                <a:latin typeface="Clear Sans Regular"/>
              </a:rPr>
              <a:t>Name,LastName</a:t>
            </a:r>
            <a:r>
              <a:rPr lang="en-US" sz="2050" dirty="0">
                <a:solidFill>
                  <a:srgbClr val="000000"/>
                </a:solidFill>
                <a:latin typeface="Clear Sans Regular"/>
              </a:rPr>
              <a:t>),</a:t>
            </a:r>
            <a:r>
              <a:rPr lang="en-US" sz="2050" dirty="0" err="1">
                <a:solidFill>
                  <a:srgbClr val="000000"/>
                </a:solidFill>
                <a:latin typeface="Clear Sans Regular"/>
              </a:rPr>
              <a:t>Genre,Subscribers,Videos,Strikes</a:t>
            </a: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a:p>
            <a:pPr algn="just">
              <a:lnSpc>
                <a:spcPts val="2870"/>
              </a:lnSpc>
            </a:pPr>
            <a:r>
              <a:rPr lang="en-US" sz="2050" dirty="0">
                <a:solidFill>
                  <a:srgbClr val="000000"/>
                </a:solidFill>
                <a:latin typeface="Clear Sans Regular"/>
              </a:rPr>
              <a:t>3. </a:t>
            </a:r>
          </a:p>
          <a:p>
            <a:pPr algn="just">
              <a:lnSpc>
                <a:spcPts val="2870"/>
              </a:lnSpc>
            </a:pPr>
            <a:r>
              <a:rPr lang="en-US" sz="2050" dirty="0">
                <a:solidFill>
                  <a:srgbClr val="000000"/>
                </a:solidFill>
                <a:latin typeface="Clear Sans Regular Bold"/>
              </a:rPr>
              <a:t>Post(</a:t>
            </a:r>
            <a:r>
              <a:rPr lang="en-US" sz="2050" u="sng" dirty="0" err="1">
                <a:solidFill>
                  <a:srgbClr val="000000"/>
                </a:solidFill>
                <a:latin typeface="Clear Sans Regular Bold"/>
              </a:rPr>
              <a:t>ChannelID</a:t>
            </a:r>
            <a:r>
              <a:rPr lang="en-US" sz="2050" dirty="0" err="1">
                <a:solidFill>
                  <a:srgbClr val="000000"/>
                </a:solidFill>
                <a:latin typeface="Clear Sans Regular Bold"/>
              </a:rPr>
              <a:t>,likes,NoOfComments,</a:t>
            </a:r>
            <a:r>
              <a:rPr lang="en-US" sz="2050" u="sng" dirty="0" err="1">
                <a:solidFill>
                  <a:srgbClr val="000000"/>
                </a:solidFill>
                <a:latin typeface="Clear Sans Regular Bold"/>
              </a:rPr>
              <a:t>DateOfPublishing</a:t>
            </a:r>
            <a:r>
              <a:rPr lang="en-US" sz="2050" dirty="0">
                <a:solidFill>
                  <a:srgbClr val="000000"/>
                </a:solidFill>
                <a:latin typeface="Clear Sans Regular Bold"/>
              </a:rPr>
              <a:t>)</a:t>
            </a:r>
          </a:p>
          <a:p>
            <a:pPr algn="just">
              <a:lnSpc>
                <a:spcPts val="2870"/>
              </a:lnSpc>
            </a:pPr>
            <a:r>
              <a:rPr lang="en-US" sz="2050" dirty="0" err="1">
                <a:solidFill>
                  <a:srgbClr val="000000"/>
                </a:solidFill>
                <a:latin typeface="Clear Sans Regular"/>
              </a:rPr>
              <a:t>ChannelID,DateOfPublishing</a:t>
            </a:r>
            <a:r>
              <a:rPr lang="en-US" sz="2050" dirty="0">
                <a:solidFill>
                  <a:srgbClr val="000000"/>
                </a:solidFill>
                <a:latin typeface="Clear Sans Regular"/>
              </a:rPr>
              <a:t>-&gt;</a:t>
            </a:r>
            <a:r>
              <a:rPr lang="en-US" sz="2050" dirty="0" err="1">
                <a:solidFill>
                  <a:srgbClr val="000000"/>
                </a:solidFill>
                <a:latin typeface="Clear Sans Regular"/>
              </a:rPr>
              <a:t>likes,NoOfComments</a:t>
            </a:r>
            <a:endParaRPr lang="en-US" sz="2050" dirty="0">
              <a:solidFill>
                <a:srgbClr val="000000"/>
              </a:solidFill>
              <a:latin typeface="Clear Sans Regular"/>
            </a:endParaRPr>
          </a:p>
          <a:p>
            <a:pPr algn="just">
              <a:lnSpc>
                <a:spcPts val="2870"/>
              </a:lnSpc>
            </a:pPr>
            <a:r>
              <a:rPr lang="en-US" sz="2050" dirty="0">
                <a:solidFill>
                  <a:srgbClr val="FF0000"/>
                </a:solidFill>
                <a:latin typeface="Clear Sans Regular"/>
              </a:rPr>
              <a:t>Assumption: There is a specific ratio of likes to No of comments thus,</a:t>
            </a:r>
          </a:p>
          <a:p>
            <a:pPr algn="just">
              <a:lnSpc>
                <a:spcPts val="2870"/>
              </a:lnSpc>
            </a:pPr>
            <a:r>
              <a:rPr lang="en-US" sz="2050" dirty="0">
                <a:solidFill>
                  <a:srgbClr val="000000"/>
                </a:solidFill>
                <a:latin typeface="Clear Sans Regular"/>
              </a:rPr>
              <a:t>likes-&gt;</a:t>
            </a:r>
            <a:r>
              <a:rPr lang="en-US" sz="2050" dirty="0" err="1">
                <a:solidFill>
                  <a:srgbClr val="000000"/>
                </a:solidFill>
                <a:latin typeface="Clear Sans Regular"/>
              </a:rPr>
              <a:t>NoOfComments</a:t>
            </a:r>
            <a:r>
              <a:rPr lang="en-US" sz="2050" dirty="0">
                <a:solidFill>
                  <a:srgbClr val="000000"/>
                </a:solidFill>
                <a:latin typeface="Clear Sans Regular"/>
              </a:rPr>
              <a:t> but not </a:t>
            </a:r>
            <a:r>
              <a:rPr lang="en-US" sz="2050" dirty="0" err="1">
                <a:solidFill>
                  <a:srgbClr val="000000"/>
                </a:solidFill>
                <a:latin typeface="Clear Sans Regular"/>
              </a:rPr>
              <a:t>NoOfComments</a:t>
            </a:r>
            <a:r>
              <a:rPr lang="en-US" sz="2050" dirty="0">
                <a:solidFill>
                  <a:srgbClr val="000000"/>
                </a:solidFill>
                <a:latin typeface="Clear Sans Regular"/>
              </a:rPr>
              <a:t>-&gt;Likes</a:t>
            </a:r>
          </a:p>
          <a:p>
            <a:pPr algn="just">
              <a:lnSpc>
                <a:spcPts val="2870"/>
              </a:lnSpc>
            </a:pPr>
            <a:endParaRPr lang="en-US" sz="2050" dirty="0">
              <a:solidFill>
                <a:srgbClr val="000000"/>
              </a:solidFill>
              <a:latin typeface="Clear Sans Regular"/>
            </a:endParaRPr>
          </a:p>
          <a:p>
            <a:pPr algn="just">
              <a:lnSpc>
                <a:spcPts val="2870"/>
              </a:lnSpc>
            </a:pPr>
            <a:r>
              <a:rPr lang="en-US" sz="2050" dirty="0">
                <a:solidFill>
                  <a:srgbClr val="000000"/>
                </a:solidFill>
                <a:latin typeface="Clear Sans Regular"/>
              </a:rPr>
              <a:t>4.</a:t>
            </a:r>
          </a:p>
          <a:p>
            <a:pPr algn="just">
              <a:lnSpc>
                <a:spcPts val="2870"/>
              </a:lnSpc>
            </a:pPr>
            <a:r>
              <a:rPr lang="en-US" sz="2050" dirty="0">
                <a:solidFill>
                  <a:srgbClr val="000000"/>
                </a:solidFill>
                <a:latin typeface="Clear Sans Regular Bold"/>
              </a:rPr>
              <a:t>Polls(</a:t>
            </a:r>
            <a:r>
              <a:rPr lang="en-US" sz="2050" u="sng" dirty="0">
                <a:solidFill>
                  <a:srgbClr val="000000"/>
                </a:solidFill>
                <a:latin typeface="Clear Sans Regular Bold"/>
              </a:rPr>
              <a:t>ChannelID</a:t>
            </a:r>
            <a:r>
              <a:rPr lang="en-US" sz="2050" dirty="0">
                <a:solidFill>
                  <a:srgbClr val="000000"/>
                </a:solidFill>
                <a:latin typeface="Clear Sans Regular Bold"/>
              </a:rPr>
              <a:t>,</a:t>
            </a:r>
            <a:r>
              <a:rPr lang="en-US" sz="2050" u="sng" dirty="0">
                <a:solidFill>
                  <a:srgbClr val="000000"/>
                </a:solidFill>
                <a:latin typeface="Clear Sans Regular Bold"/>
              </a:rPr>
              <a:t>DateOfPublishing</a:t>
            </a:r>
            <a:r>
              <a:rPr lang="en-US" sz="2050" dirty="0">
                <a:solidFill>
                  <a:srgbClr val="000000"/>
                </a:solidFill>
                <a:latin typeface="Clear Sans Regular Bold"/>
              </a:rPr>
              <a:t>,NumberOfVotesCasted,NumberOfComments,Likes)</a:t>
            </a:r>
          </a:p>
          <a:p>
            <a:pPr algn="just">
              <a:lnSpc>
                <a:spcPts val="2870"/>
              </a:lnSpc>
            </a:pPr>
            <a:r>
              <a:rPr lang="en-US" sz="2050" dirty="0" err="1">
                <a:solidFill>
                  <a:srgbClr val="000000"/>
                </a:solidFill>
                <a:latin typeface="Clear Sans Regular"/>
              </a:rPr>
              <a:t>ChannelID,DateOfPublishing</a:t>
            </a:r>
            <a:r>
              <a:rPr lang="en-US" sz="2050" dirty="0">
                <a:solidFill>
                  <a:srgbClr val="000000"/>
                </a:solidFill>
                <a:latin typeface="Clear Sans Regular"/>
              </a:rPr>
              <a:t>-&gt;</a:t>
            </a:r>
            <a:r>
              <a:rPr lang="en-US" sz="2050" dirty="0" err="1">
                <a:solidFill>
                  <a:srgbClr val="000000"/>
                </a:solidFill>
                <a:latin typeface="Clear Sans Regular"/>
              </a:rPr>
              <a:t>NumberOfVotesCasted,NumberOfComments,Likes</a:t>
            </a: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a:p>
            <a:pPr algn="just">
              <a:lnSpc>
                <a:spcPts val="2870"/>
              </a:lnSpc>
            </a:pPr>
            <a:r>
              <a:rPr lang="en-US" sz="2050" dirty="0">
                <a:solidFill>
                  <a:srgbClr val="000000"/>
                </a:solidFill>
                <a:latin typeface="Clear Sans Regular"/>
              </a:rPr>
              <a:t>5.</a:t>
            </a:r>
          </a:p>
          <a:p>
            <a:pPr algn="just">
              <a:lnSpc>
                <a:spcPts val="2870"/>
              </a:lnSpc>
            </a:pPr>
            <a:r>
              <a:rPr lang="en-US" sz="2050" dirty="0" err="1">
                <a:solidFill>
                  <a:srgbClr val="000000"/>
                </a:solidFill>
                <a:latin typeface="Clear Sans Regular Bold"/>
              </a:rPr>
              <a:t>PremiumUser</a:t>
            </a:r>
            <a:r>
              <a:rPr lang="en-US" sz="2050" u="sng" dirty="0">
                <a:solidFill>
                  <a:srgbClr val="000000"/>
                </a:solidFill>
                <a:latin typeface="Clear Sans Regular Bold"/>
              </a:rPr>
              <a:t>(</a:t>
            </a:r>
            <a:r>
              <a:rPr lang="en-US" sz="2050" u="sng" dirty="0" err="1">
                <a:solidFill>
                  <a:srgbClr val="000000"/>
                </a:solidFill>
                <a:latin typeface="Clear Sans Regular Bold"/>
              </a:rPr>
              <a:t>ViewerID</a:t>
            </a:r>
            <a:r>
              <a:rPr lang="en-US" sz="2050" dirty="0" err="1">
                <a:solidFill>
                  <a:srgbClr val="000000"/>
                </a:solidFill>
                <a:latin typeface="Clear Sans Regular Bold"/>
              </a:rPr>
              <a:t>,DateOfSubscription,EndOfSubscription</a:t>
            </a:r>
            <a:r>
              <a:rPr lang="en-US" sz="2050" dirty="0">
                <a:solidFill>
                  <a:srgbClr val="000000"/>
                </a:solidFill>
                <a:latin typeface="Clear Sans Regular Bold"/>
              </a:rPr>
              <a:t>)</a:t>
            </a:r>
          </a:p>
          <a:p>
            <a:pPr algn="just">
              <a:lnSpc>
                <a:spcPts val="2870"/>
              </a:lnSpc>
            </a:pPr>
            <a:r>
              <a:rPr lang="en-US" sz="2050" dirty="0">
                <a:solidFill>
                  <a:srgbClr val="000000"/>
                </a:solidFill>
                <a:latin typeface="Clear Sans Regular"/>
              </a:rPr>
              <a:t>           </a:t>
            </a:r>
            <a:r>
              <a:rPr lang="en-US" sz="2050" dirty="0" err="1">
                <a:solidFill>
                  <a:srgbClr val="000000"/>
                </a:solidFill>
                <a:latin typeface="Clear Sans Regular"/>
              </a:rPr>
              <a:t>ViewereID</a:t>
            </a:r>
            <a:r>
              <a:rPr lang="en-US" sz="2050" dirty="0">
                <a:solidFill>
                  <a:srgbClr val="000000"/>
                </a:solidFill>
                <a:latin typeface="Clear Sans Regular"/>
              </a:rPr>
              <a:t>-&gt;</a:t>
            </a:r>
            <a:r>
              <a:rPr lang="en-US" sz="2050" dirty="0" err="1">
                <a:solidFill>
                  <a:srgbClr val="000000"/>
                </a:solidFill>
                <a:latin typeface="Clear Sans Regular"/>
              </a:rPr>
              <a:t>DateOfSubscription,EndOfSubscription</a:t>
            </a: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a:p>
            <a:pPr algn="just">
              <a:lnSpc>
                <a:spcPts val="2870"/>
              </a:lnSpc>
            </a:pPr>
            <a:endParaRPr lang="en-US" sz="2050" dirty="0">
              <a:solidFill>
                <a:srgbClr val="000000"/>
              </a:solidFill>
              <a:latin typeface="Clear Sans Regular"/>
            </a:endParaRPr>
          </a:p>
        </p:txBody>
      </p:sp>
      <p:pic>
        <p:nvPicPr>
          <p:cNvPr id="6" name="Picture 6"/>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699405">
            <a:off x="12578242" y="4003339"/>
            <a:ext cx="5062612" cy="8117891"/>
          </a:xfrm>
          <a:prstGeom prst="rect">
            <a:avLst/>
          </a:prstGeom>
        </p:spPr>
      </p:pic>
      <p:sp>
        <p:nvSpPr>
          <p:cNvPr id="7" name="AutoShape 7"/>
          <p:cNvSpPr/>
          <p:nvPr/>
        </p:nvSpPr>
        <p:spPr>
          <a:xfrm>
            <a:off x="13517401" y="1311010"/>
            <a:ext cx="3319889"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990600" y="723900"/>
            <a:ext cx="17565991" cy="9960997"/>
          </a:xfrm>
          <a:prstGeom prst="rect">
            <a:avLst/>
          </a:prstGeom>
        </p:spPr>
        <p:txBody>
          <a:bodyPr lIns="0" tIns="0" rIns="0" bIns="0" rtlCol="0" anchor="t">
            <a:spAutoFit/>
          </a:bodyPr>
          <a:lstStyle/>
          <a:p>
            <a:pPr algn="just">
              <a:lnSpc>
                <a:spcPts val="3011"/>
              </a:lnSpc>
            </a:pPr>
            <a:r>
              <a:rPr lang="en-US" sz="2150" dirty="0">
                <a:solidFill>
                  <a:srgbClr val="000000"/>
                </a:solidFill>
                <a:latin typeface="Clear Sans Regular"/>
              </a:rPr>
              <a:t>6.)</a:t>
            </a:r>
          </a:p>
          <a:p>
            <a:pPr algn="just">
              <a:lnSpc>
                <a:spcPts val="3011"/>
              </a:lnSpc>
            </a:pPr>
            <a:r>
              <a:rPr lang="en-US" sz="2150" dirty="0" err="1">
                <a:solidFill>
                  <a:srgbClr val="000000"/>
                </a:solidFill>
                <a:latin typeface="Clear Sans Regular Bold"/>
              </a:rPr>
              <a:t>NonPremiumUser</a:t>
            </a:r>
            <a:r>
              <a:rPr lang="en-US" sz="2150" dirty="0">
                <a:solidFill>
                  <a:srgbClr val="000000"/>
                </a:solidFill>
                <a:latin typeface="Clear Sans Regular Bold"/>
              </a:rPr>
              <a:t>(</a:t>
            </a:r>
            <a:r>
              <a:rPr lang="en-US" sz="2150" dirty="0" err="1">
                <a:solidFill>
                  <a:srgbClr val="000000"/>
                </a:solidFill>
                <a:latin typeface="Clear Sans Regular Bold"/>
              </a:rPr>
              <a:t>ViewerID,Geography,NoOfAdsTargetted</a:t>
            </a:r>
            <a:r>
              <a:rPr lang="en-US" sz="2150" dirty="0">
                <a:solidFill>
                  <a:srgbClr val="000000"/>
                </a:solidFill>
                <a:latin typeface="Clear Sans Regular Bold"/>
              </a:rPr>
              <a:t>)</a:t>
            </a:r>
          </a:p>
          <a:p>
            <a:pPr>
              <a:lnSpc>
                <a:spcPts val="3011"/>
              </a:lnSpc>
            </a:pPr>
            <a:r>
              <a:rPr lang="en-US" sz="2150" dirty="0" err="1">
                <a:solidFill>
                  <a:srgbClr val="000000"/>
                </a:solidFill>
                <a:latin typeface="Clear Sans Regular"/>
              </a:rPr>
              <a:t>ViewerID,Geography</a:t>
            </a:r>
            <a:r>
              <a:rPr lang="en-US" sz="2150" dirty="0">
                <a:solidFill>
                  <a:srgbClr val="000000"/>
                </a:solidFill>
                <a:latin typeface="Clear Sans Regular"/>
              </a:rPr>
              <a:t>-&gt;</a:t>
            </a:r>
            <a:r>
              <a:rPr lang="en-US" sz="2150" dirty="0" err="1">
                <a:solidFill>
                  <a:srgbClr val="000000"/>
                </a:solidFill>
                <a:latin typeface="Clear Sans Regular"/>
              </a:rPr>
              <a:t>NoOfAdsTargetted</a:t>
            </a:r>
            <a:endParaRPr lang="en-US" sz="2150" dirty="0">
              <a:solidFill>
                <a:srgbClr val="000000"/>
              </a:solidFill>
              <a:latin typeface="Clear Sans Regular"/>
            </a:endParaRPr>
          </a:p>
          <a:p>
            <a:pPr>
              <a:lnSpc>
                <a:spcPts val="3011"/>
              </a:lnSpc>
            </a:pPr>
            <a:r>
              <a:rPr lang="en-US" sz="2400" dirty="0">
                <a:solidFill>
                  <a:srgbClr val="FF0000"/>
                </a:solidFill>
                <a:latin typeface="Clear Sans Regular"/>
              </a:rPr>
              <a:t>Assumption: No of targeted ads will determine the geography. Thus,</a:t>
            </a:r>
            <a:endParaRPr lang="en-US" sz="2150" dirty="0">
              <a:solidFill>
                <a:srgbClr val="000000"/>
              </a:solidFill>
              <a:latin typeface="Clear Sans Regular"/>
            </a:endParaRPr>
          </a:p>
          <a:p>
            <a:pPr>
              <a:lnSpc>
                <a:spcPts val="3011"/>
              </a:lnSpc>
            </a:pPr>
            <a:r>
              <a:rPr lang="en-US" sz="2150" dirty="0" err="1">
                <a:solidFill>
                  <a:srgbClr val="000000"/>
                </a:solidFill>
                <a:latin typeface="Clear Sans Regular"/>
              </a:rPr>
              <a:t>NoOfAdsTargetted</a:t>
            </a:r>
            <a:r>
              <a:rPr lang="en-US" sz="2150" dirty="0">
                <a:solidFill>
                  <a:srgbClr val="000000"/>
                </a:solidFill>
                <a:latin typeface="Clear Sans Regular"/>
              </a:rPr>
              <a:t>-&gt;Geography</a:t>
            </a:r>
          </a:p>
          <a:p>
            <a:pPr>
              <a:lnSpc>
                <a:spcPts val="3011"/>
              </a:lnSpc>
            </a:pPr>
            <a:endParaRPr lang="en-US" sz="2150" dirty="0">
              <a:solidFill>
                <a:srgbClr val="000000"/>
              </a:solidFill>
              <a:latin typeface="Clear Sans Regular"/>
            </a:endParaRPr>
          </a:p>
          <a:p>
            <a:pPr>
              <a:lnSpc>
                <a:spcPts val="3011"/>
              </a:lnSpc>
            </a:pPr>
            <a:r>
              <a:rPr lang="en-US" sz="2150" dirty="0">
                <a:solidFill>
                  <a:srgbClr val="000000"/>
                </a:solidFill>
                <a:latin typeface="Clear Sans Regular"/>
              </a:rPr>
              <a:t>7.) </a:t>
            </a:r>
          </a:p>
          <a:p>
            <a:pPr>
              <a:lnSpc>
                <a:spcPts val="3011"/>
              </a:lnSpc>
            </a:pPr>
            <a:r>
              <a:rPr lang="en-US" sz="2150" dirty="0">
                <a:solidFill>
                  <a:srgbClr val="000000"/>
                </a:solidFill>
                <a:latin typeface="Clear Sans Regular Bold"/>
              </a:rPr>
              <a:t>Viewer(</a:t>
            </a:r>
            <a:r>
              <a:rPr lang="en-US" sz="2150" u="sng" dirty="0" err="1">
                <a:solidFill>
                  <a:srgbClr val="000000"/>
                </a:solidFill>
                <a:latin typeface="Clear Sans Regular Bold"/>
              </a:rPr>
              <a:t>ViewerID</a:t>
            </a:r>
            <a:r>
              <a:rPr lang="en-US" sz="2150" dirty="0" err="1">
                <a:solidFill>
                  <a:srgbClr val="000000"/>
                </a:solidFill>
                <a:latin typeface="Clear Sans Regular Bold"/>
              </a:rPr>
              <a:t>,Gender,Age</a:t>
            </a:r>
            <a:r>
              <a:rPr lang="en-US" sz="2150" dirty="0">
                <a:solidFill>
                  <a:srgbClr val="000000"/>
                </a:solidFill>
                <a:latin typeface="Clear Sans Regular Bold"/>
              </a:rPr>
              <a:t>)</a:t>
            </a:r>
          </a:p>
          <a:p>
            <a:pPr>
              <a:lnSpc>
                <a:spcPts val="3011"/>
              </a:lnSpc>
            </a:pPr>
            <a:r>
              <a:rPr lang="en-US" sz="2150" dirty="0" err="1">
                <a:solidFill>
                  <a:srgbClr val="000000"/>
                </a:solidFill>
                <a:latin typeface="Clear Sans Regular"/>
              </a:rPr>
              <a:t>ViewerID</a:t>
            </a:r>
            <a:r>
              <a:rPr lang="en-US" sz="2150" dirty="0">
                <a:solidFill>
                  <a:srgbClr val="000000"/>
                </a:solidFill>
                <a:latin typeface="Clear Sans Regular"/>
              </a:rPr>
              <a:t>-&gt;</a:t>
            </a:r>
            <a:r>
              <a:rPr lang="en-US" sz="2150" dirty="0" err="1">
                <a:solidFill>
                  <a:srgbClr val="000000"/>
                </a:solidFill>
                <a:latin typeface="Clear Sans Regular"/>
              </a:rPr>
              <a:t>Gender,Age</a:t>
            </a: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r>
              <a:rPr lang="en-US" sz="2150" dirty="0">
                <a:solidFill>
                  <a:srgbClr val="000000"/>
                </a:solidFill>
                <a:latin typeface="Clear Sans Regular"/>
              </a:rPr>
              <a:t>8.)</a:t>
            </a:r>
          </a:p>
          <a:p>
            <a:pPr algn="just">
              <a:lnSpc>
                <a:spcPts val="3011"/>
              </a:lnSpc>
            </a:pPr>
            <a:r>
              <a:rPr lang="en-US" sz="2150" dirty="0">
                <a:solidFill>
                  <a:srgbClr val="000000"/>
                </a:solidFill>
                <a:latin typeface="Clear Sans Regular Bold"/>
              </a:rPr>
              <a:t> Liked(</a:t>
            </a:r>
            <a:r>
              <a:rPr lang="en-US" sz="2150" u="sng" dirty="0" err="1">
                <a:solidFill>
                  <a:srgbClr val="000000"/>
                </a:solidFill>
                <a:latin typeface="Clear Sans Regular Bold"/>
              </a:rPr>
              <a:t>VideoID,ViewerID</a:t>
            </a:r>
            <a:r>
              <a:rPr lang="en-US" sz="2150" dirty="0">
                <a:solidFill>
                  <a:srgbClr val="000000"/>
                </a:solidFill>
                <a:latin typeface="Clear Sans Regular Bold"/>
              </a:rPr>
              <a:t>)</a:t>
            </a:r>
          </a:p>
          <a:p>
            <a:pPr algn="just">
              <a:lnSpc>
                <a:spcPts val="3011"/>
              </a:lnSpc>
            </a:pPr>
            <a:r>
              <a:rPr lang="en-US" sz="2150" dirty="0" err="1">
                <a:solidFill>
                  <a:srgbClr val="000000"/>
                </a:solidFill>
                <a:latin typeface="Clear Sans Regular"/>
              </a:rPr>
              <a:t>VideoID,ViewerID</a:t>
            </a:r>
            <a:r>
              <a:rPr lang="en-US" sz="2150" dirty="0">
                <a:solidFill>
                  <a:srgbClr val="000000"/>
                </a:solidFill>
                <a:latin typeface="Clear Sans Regular"/>
              </a:rPr>
              <a:t>-&gt;</a:t>
            </a:r>
            <a:r>
              <a:rPr lang="en-US" sz="2150" dirty="0" err="1">
                <a:solidFill>
                  <a:srgbClr val="000000"/>
                </a:solidFill>
                <a:latin typeface="Clear Sans Regular"/>
              </a:rPr>
              <a:t>VideoID,ViewerID</a:t>
            </a: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r>
              <a:rPr lang="en-US" sz="2150" dirty="0">
                <a:solidFill>
                  <a:srgbClr val="000000"/>
                </a:solidFill>
                <a:latin typeface="Clear Sans Regular"/>
              </a:rPr>
              <a:t>9.) </a:t>
            </a:r>
          </a:p>
          <a:p>
            <a:pPr algn="just">
              <a:lnSpc>
                <a:spcPts val="3011"/>
              </a:lnSpc>
            </a:pPr>
            <a:r>
              <a:rPr lang="en-US" sz="2150" dirty="0">
                <a:solidFill>
                  <a:srgbClr val="000000"/>
                </a:solidFill>
                <a:latin typeface="Clear Sans Regular Bold"/>
              </a:rPr>
              <a:t>Disliked(</a:t>
            </a:r>
            <a:r>
              <a:rPr lang="en-US" sz="2150" u="sng" dirty="0" err="1">
                <a:solidFill>
                  <a:srgbClr val="000000"/>
                </a:solidFill>
                <a:latin typeface="Clear Sans Regular Bold"/>
              </a:rPr>
              <a:t>VideoID,ViewerID</a:t>
            </a:r>
            <a:r>
              <a:rPr lang="en-US" sz="2150" dirty="0">
                <a:solidFill>
                  <a:srgbClr val="000000"/>
                </a:solidFill>
                <a:latin typeface="Clear Sans Regular Bold"/>
              </a:rPr>
              <a:t>)</a:t>
            </a:r>
          </a:p>
          <a:p>
            <a:pPr algn="just">
              <a:lnSpc>
                <a:spcPts val="3011"/>
              </a:lnSpc>
            </a:pPr>
            <a:r>
              <a:rPr lang="en-US" sz="2150" dirty="0" err="1">
                <a:solidFill>
                  <a:srgbClr val="000000"/>
                </a:solidFill>
                <a:latin typeface="Clear Sans Regular"/>
              </a:rPr>
              <a:t>VideoID,ViewerID</a:t>
            </a:r>
            <a:r>
              <a:rPr lang="en-US" sz="2150" dirty="0">
                <a:solidFill>
                  <a:srgbClr val="000000"/>
                </a:solidFill>
                <a:latin typeface="Clear Sans Regular"/>
              </a:rPr>
              <a:t>-&gt;</a:t>
            </a:r>
            <a:r>
              <a:rPr lang="en-US" sz="2150" dirty="0" err="1">
                <a:solidFill>
                  <a:srgbClr val="000000"/>
                </a:solidFill>
                <a:latin typeface="Clear Sans Regular"/>
              </a:rPr>
              <a:t>VideoID,ViewerID</a:t>
            </a:r>
            <a:endParaRPr lang="en-US" sz="2150" dirty="0">
              <a:solidFill>
                <a:srgbClr val="000000"/>
              </a:solidFill>
              <a:latin typeface="Clear Sans Regular"/>
            </a:endParaRPr>
          </a:p>
          <a:p>
            <a:pPr algn="just">
              <a:lnSpc>
                <a:spcPts val="3011"/>
              </a:lnSpc>
            </a:pPr>
            <a:r>
              <a:rPr lang="en-US" sz="2150" dirty="0">
                <a:solidFill>
                  <a:srgbClr val="000000"/>
                </a:solidFill>
                <a:latin typeface="Clear Sans Regular"/>
              </a:rPr>
              <a:t>10.) </a:t>
            </a:r>
          </a:p>
          <a:p>
            <a:pPr algn="just">
              <a:lnSpc>
                <a:spcPts val="3011"/>
              </a:lnSpc>
            </a:pPr>
            <a:r>
              <a:rPr lang="en-US" sz="2150" dirty="0">
                <a:solidFill>
                  <a:srgbClr val="000000"/>
                </a:solidFill>
                <a:latin typeface="Clear Sans Regular Bold"/>
              </a:rPr>
              <a:t>Viewed(</a:t>
            </a:r>
            <a:r>
              <a:rPr lang="en-US" sz="2150" u="sng" dirty="0" err="1">
                <a:solidFill>
                  <a:srgbClr val="000000"/>
                </a:solidFill>
                <a:latin typeface="Clear Sans Regular Bold"/>
              </a:rPr>
              <a:t>VideoID,ViewerID</a:t>
            </a:r>
            <a:r>
              <a:rPr lang="en-US" sz="2150" dirty="0">
                <a:solidFill>
                  <a:srgbClr val="000000"/>
                </a:solidFill>
                <a:latin typeface="Clear Sans Regular Bold"/>
              </a:rPr>
              <a:t>)</a:t>
            </a:r>
          </a:p>
          <a:p>
            <a:pPr algn="just">
              <a:lnSpc>
                <a:spcPts val="3011"/>
              </a:lnSpc>
            </a:pPr>
            <a:endParaRPr lang="en-US" sz="2150" dirty="0">
              <a:solidFill>
                <a:srgbClr val="000000"/>
              </a:solidFill>
              <a:latin typeface="Clear Sans Regular Bold"/>
            </a:endParaRPr>
          </a:p>
          <a:p>
            <a:pPr algn="just">
              <a:lnSpc>
                <a:spcPts val="3011"/>
              </a:lnSpc>
            </a:pPr>
            <a:r>
              <a:rPr lang="en-US" sz="2150" dirty="0">
                <a:solidFill>
                  <a:srgbClr val="000000"/>
                </a:solidFill>
                <a:latin typeface="Clear Sans Regular"/>
              </a:rPr>
              <a:t>11.)</a:t>
            </a:r>
          </a:p>
          <a:p>
            <a:pPr algn="just">
              <a:lnSpc>
                <a:spcPts val="3011"/>
              </a:lnSpc>
            </a:pPr>
            <a:r>
              <a:rPr lang="en-US" sz="2150" dirty="0">
                <a:solidFill>
                  <a:srgbClr val="000000"/>
                </a:solidFill>
                <a:latin typeface="Clear Sans Regular Bold"/>
              </a:rPr>
              <a:t>Subscriber(</a:t>
            </a:r>
            <a:r>
              <a:rPr lang="en-US" sz="2150" u="sng" dirty="0" err="1">
                <a:solidFill>
                  <a:srgbClr val="000000"/>
                </a:solidFill>
                <a:latin typeface="Clear Sans Regular Bold"/>
              </a:rPr>
              <a:t>VideoID,ViewerID</a:t>
            </a:r>
            <a:r>
              <a:rPr lang="en-US" sz="2150" u="sng" dirty="0">
                <a:solidFill>
                  <a:srgbClr val="000000"/>
                </a:solidFill>
                <a:latin typeface="Clear Sans Regular Bold"/>
              </a:rPr>
              <a:t>, </a:t>
            </a:r>
            <a:r>
              <a:rPr lang="en-US" sz="2150" dirty="0" err="1">
                <a:solidFill>
                  <a:srgbClr val="000000"/>
                </a:solidFill>
                <a:latin typeface="Clear Sans Regular Bold"/>
              </a:rPr>
              <a:t>DateOfSubscription</a:t>
            </a:r>
            <a:r>
              <a:rPr lang="en-US" sz="2150" dirty="0">
                <a:solidFill>
                  <a:srgbClr val="000000"/>
                </a:solidFill>
                <a:latin typeface="Clear Sans Regular Bold"/>
              </a:rPr>
              <a:t>)</a:t>
            </a:r>
          </a:p>
          <a:p>
            <a:pPr algn="just">
              <a:lnSpc>
                <a:spcPts val="3011"/>
              </a:lnSpc>
            </a:pPr>
            <a:r>
              <a:rPr lang="en-US" sz="2150" dirty="0" err="1">
                <a:solidFill>
                  <a:srgbClr val="000000"/>
                </a:solidFill>
                <a:latin typeface="Clear Sans Regular"/>
              </a:rPr>
              <a:t>VideoID,ViewerID</a:t>
            </a:r>
            <a:r>
              <a:rPr lang="en-US" sz="2150" dirty="0">
                <a:solidFill>
                  <a:srgbClr val="000000"/>
                </a:solidFill>
                <a:latin typeface="Clear Sans Regular"/>
              </a:rPr>
              <a:t>-&gt;</a:t>
            </a:r>
            <a:r>
              <a:rPr lang="en-US" sz="2150" dirty="0" err="1">
                <a:solidFill>
                  <a:srgbClr val="000000"/>
                </a:solidFill>
                <a:latin typeface="Clear Sans Regular"/>
              </a:rPr>
              <a:t>DateOfSubscription</a:t>
            </a: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p:txBody>
      </p:sp>
      <p:pic>
        <p:nvPicPr>
          <p:cNvPr id="5" name="Picture 5"/>
          <p:cNvPicPr>
            <a:picLocks noChangeAspect="1"/>
          </p:cNvPicPr>
          <p:nvPr/>
        </p:nvPicPr>
        <p:blipFill>
          <a:blip r:embed="rId3">
            <a:alphaModFix amt="7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1183519" y="3409337"/>
            <a:ext cx="5314558" cy="68776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290688" y="2456192"/>
            <a:ext cx="9061682" cy="5326992"/>
          </a:xfrm>
          <a:prstGeom prst="rect">
            <a:avLst/>
          </a:prstGeom>
        </p:spPr>
        <p:txBody>
          <a:bodyPr lIns="0" tIns="0" rIns="0" bIns="0" rtlCol="0" anchor="t">
            <a:spAutoFit/>
          </a:bodyPr>
          <a:lstStyle/>
          <a:p>
            <a:pPr algn="just">
              <a:lnSpc>
                <a:spcPts val="3011"/>
              </a:lnSpc>
            </a:pPr>
            <a:r>
              <a:rPr lang="en-US" sz="2150" dirty="0">
                <a:solidFill>
                  <a:srgbClr val="000000"/>
                </a:solidFill>
                <a:latin typeface="Clear Sans Regular"/>
              </a:rPr>
              <a:t>12.)</a:t>
            </a:r>
          </a:p>
          <a:p>
            <a:pPr algn="just">
              <a:lnSpc>
                <a:spcPts val="3011"/>
              </a:lnSpc>
            </a:pPr>
            <a:r>
              <a:rPr lang="en-US" sz="2150" dirty="0">
                <a:solidFill>
                  <a:srgbClr val="000000"/>
                </a:solidFill>
                <a:latin typeface="Clear Sans Regular Bold"/>
              </a:rPr>
              <a:t>Ad_type1(</a:t>
            </a:r>
            <a:r>
              <a:rPr lang="en-US" sz="2150" u="sng" dirty="0" err="1">
                <a:solidFill>
                  <a:srgbClr val="000000"/>
                </a:solidFill>
                <a:latin typeface="Clear Sans Regular Bold"/>
              </a:rPr>
              <a:t>ID</a:t>
            </a:r>
            <a:r>
              <a:rPr lang="en-US" sz="2150" dirty="0" err="1">
                <a:solidFill>
                  <a:srgbClr val="000000"/>
                </a:solidFill>
                <a:latin typeface="Clear Sans Regular Bold"/>
              </a:rPr>
              <a:t>,RevenueValue</a:t>
            </a:r>
            <a:r>
              <a:rPr lang="en-US" sz="2150" dirty="0">
                <a:solidFill>
                  <a:srgbClr val="000000"/>
                </a:solidFill>
                <a:latin typeface="Clear Sans Regular Bold"/>
              </a:rPr>
              <a:t>)</a:t>
            </a:r>
          </a:p>
          <a:p>
            <a:pPr>
              <a:lnSpc>
                <a:spcPts val="3011"/>
              </a:lnSpc>
            </a:pPr>
            <a:r>
              <a:rPr lang="en-US" sz="2150" dirty="0">
                <a:solidFill>
                  <a:srgbClr val="000000"/>
                </a:solidFill>
                <a:latin typeface="Clear Sans Regular"/>
              </a:rPr>
              <a:t>ID-&gt;</a:t>
            </a:r>
            <a:r>
              <a:rPr lang="en-US" sz="2150" dirty="0" err="1">
                <a:solidFill>
                  <a:srgbClr val="000000"/>
                </a:solidFill>
                <a:latin typeface="Clear Sans Regular"/>
              </a:rPr>
              <a:t>RevenueValue</a:t>
            </a:r>
            <a:endParaRPr lang="en-US" sz="2150" dirty="0">
              <a:solidFill>
                <a:srgbClr val="000000"/>
              </a:solidFill>
              <a:latin typeface="Clear Sans Regular"/>
            </a:endParaRPr>
          </a:p>
          <a:p>
            <a:pPr>
              <a:lnSpc>
                <a:spcPts val="3011"/>
              </a:lnSpc>
            </a:pPr>
            <a:endParaRPr lang="en-US" sz="2150" dirty="0">
              <a:solidFill>
                <a:srgbClr val="000000"/>
              </a:solidFill>
              <a:latin typeface="Clear Sans Regular"/>
            </a:endParaRPr>
          </a:p>
          <a:p>
            <a:pPr>
              <a:lnSpc>
                <a:spcPts val="3011"/>
              </a:lnSpc>
            </a:pPr>
            <a:r>
              <a:rPr lang="en-US" sz="2150" dirty="0">
                <a:solidFill>
                  <a:srgbClr val="000000"/>
                </a:solidFill>
                <a:latin typeface="Clear Sans Regular"/>
              </a:rPr>
              <a:t>13.) </a:t>
            </a:r>
          </a:p>
          <a:p>
            <a:pPr>
              <a:lnSpc>
                <a:spcPts val="3011"/>
              </a:lnSpc>
            </a:pPr>
            <a:r>
              <a:rPr lang="en-US" sz="2150" dirty="0">
                <a:solidFill>
                  <a:srgbClr val="000000"/>
                </a:solidFill>
                <a:latin typeface="Clear Sans Regular Bold"/>
              </a:rPr>
              <a:t>Ad_type2(</a:t>
            </a:r>
            <a:r>
              <a:rPr lang="en-US" sz="2150" u="sng" dirty="0" err="1">
                <a:solidFill>
                  <a:srgbClr val="000000"/>
                </a:solidFill>
                <a:latin typeface="Clear Sans Regular Bold"/>
              </a:rPr>
              <a:t>ID</a:t>
            </a:r>
            <a:r>
              <a:rPr lang="en-US" sz="2150" dirty="0" err="1">
                <a:solidFill>
                  <a:srgbClr val="000000"/>
                </a:solidFill>
                <a:latin typeface="Clear Sans Regular Bold"/>
              </a:rPr>
              <a:t>,PayperThousandClicks</a:t>
            </a:r>
            <a:r>
              <a:rPr lang="en-US" sz="2150" dirty="0">
                <a:solidFill>
                  <a:srgbClr val="000000"/>
                </a:solidFill>
                <a:latin typeface="Clear Sans Regular Bold"/>
              </a:rPr>
              <a:t>)</a:t>
            </a:r>
          </a:p>
          <a:p>
            <a:pPr>
              <a:lnSpc>
                <a:spcPts val="3011"/>
              </a:lnSpc>
            </a:pPr>
            <a:r>
              <a:rPr lang="en-US" sz="2150" dirty="0">
                <a:solidFill>
                  <a:srgbClr val="000000"/>
                </a:solidFill>
                <a:latin typeface="Clear Sans Regular"/>
              </a:rPr>
              <a:t>ID-&gt;</a:t>
            </a:r>
            <a:r>
              <a:rPr lang="en-US" sz="2150" dirty="0" err="1">
                <a:solidFill>
                  <a:srgbClr val="000000"/>
                </a:solidFill>
                <a:latin typeface="Clear Sans Regular"/>
              </a:rPr>
              <a:t>PayperThousandClicks</a:t>
            </a: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r>
              <a:rPr lang="en-US" sz="2150" dirty="0">
                <a:solidFill>
                  <a:srgbClr val="000000"/>
                </a:solidFill>
                <a:latin typeface="Clear Sans Regular"/>
              </a:rPr>
              <a:t>14.)</a:t>
            </a:r>
          </a:p>
          <a:p>
            <a:pPr algn="just">
              <a:lnSpc>
                <a:spcPts val="3011"/>
              </a:lnSpc>
            </a:pPr>
            <a:r>
              <a:rPr lang="en-US" sz="2150" dirty="0">
                <a:solidFill>
                  <a:srgbClr val="000000"/>
                </a:solidFill>
                <a:latin typeface="Clear Sans Regular Bold"/>
              </a:rPr>
              <a:t> Revenue(</a:t>
            </a:r>
            <a:r>
              <a:rPr lang="en-US" sz="2150" u="sng" dirty="0">
                <a:solidFill>
                  <a:srgbClr val="000000"/>
                </a:solidFill>
                <a:latin typeface="Clear Sans Regular Bold"/>
              </a:rPr>
              <a:t>Ad_type1.ID</a:t>
            </a:r>
            <a:r>
              <a:rPr lang="en-US" sz="2150" dirty="0">
                <a:solidFill>
                  <a:srgbClr val="000000"/>
                </a:solidFill>
                <a:latin typeface="Clear Sans Regular Bold"/>
              </a:rPr>
              <a:t> </a:t>
            </a:r>
            <a:r>
              <a:rPr lang="en-US" sz="2150" u="sng" dirty="0">
                <a:solidFill>
                  <a:srgbClr val="000000"/>
                </a:solidFill>
                <a:latin typeface="Clear Sans Regular Bold"/>
              </a:rPr>
              <a:t>,Ad_type2.ID,</a:t>
            </a:r>
            <a:r>
              <a:rPr lang="en-US" sz="2150" dirty="0">
                <a:solidFill>
                  <a:srgbClr val="000000"/>
                </a:solidFill>
                <a:latin typeface="Clear Sans Regular Bold"/>
              </a:rPr>
              <a:t> </a:t>
            </a:r>
            <a:r>
              <a:rPr lang="en-US" sz="2150" u="sng" dirty="0" err="1">
                <a:solidFill>
                  <a:srgbClr val="000000"/>
                </a:solidFill>
                <a:latin typeface="Clear Sans Regular Bold"/>
              </a:rPr>
              <a:t>VideoID</a:t>
            </a:r>
            <a:r>
              <a:rPr lang="en-US" sz="2150" dirty="0">
                <a:solidFill>
                  <a:srgbClr val="000000"/>
                </a:solidFill>
                <a:latin typeface="Clear Sans Regular Bold"/>
              </a:rPr>
              <a:t>)</a:t>
            </a:r>
          </a:p>
          <a:p>
            <a:pPr algn="just">
              <a:lnSpc>
                <a:spcPts val="3011"/>
              </a:lnSpc>
            </a:pPr>
            <a:r>
              <a:rPr lang="en-US" sz="2150" dirty="0" err="1">
                <a:solidFill>
                  <a:srgbClr val="000000"/>
                </a:solidFill>
                <a:latin typeface="Clear Sans Regular"/>
              </a:rPr>
              <a:t>VideoID</a:t>
            </a:r>
            <a:r>
              <a:rPr lang="en-US" sz="2150" dirty="0">
                <a:solidFill>
                  <a:srgbClr val="000000"/>
                </a:solidFill>
                <a:latin typeface="Clear Sans Regular"/>
              </a:rPr>
              <a:t>-&gt;Ad_type1,Ad_type2</a:t>
            </a:r>
          </a:p>
          <a:p>
            <a:pPr algn="just">
              <a:lnSpc>
                <a:spcPts val="3011"/>
              </a:lnSpc>
            </a:pP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a:p>
            <a:pPr algn="just">
              <a:lnSpc>
                <a:spcPts val="3011"/>
              </a:lnSpc>
            </a:pPr>
            <a:endParaRPr lang="en-US" sz="2150" dirty="0">
              <a:solidFill>
                <a:srgbClr val="000000"/>
              </a:solidFill>
              <a:latin typeface="Clear Sans Regular"/>
            </a:endParaRPr>
          </a:p>
        </p:txBody>
      </p:sp>
      <p:pic>
        <p:nvPicPr>
          <p:cNvPr id="5" name="Picture 5"/>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183519" y="3447437"/>
            <a:ext cx="5314558" cy="68776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228003" y="2039047"/>
            <a:ext cx="16031297" cy="8558187"/>
          </a:xfrm>
          <a:prstGeom prst="rect">
            <a:avLst/>
          </a:prstGeom>
        </p:spPr>
        <p:txBody>
          <a:bodyPr lIns="0" tIns="0" rIns="0" bIns="0" rtlCol="0" anchor="t">
            <a:spAutoFit/>
          </a:bodyPr>
          <a:lstStyle/>
          <a:p>
            <a:pPr>
              <a:lnSpc>
                <a:spcPts val="3413"/>
              </a:lnSpc>
            </a:pPr>
            <a:r>
              <a:rPr lang="en-US" sz="2438">
                <a:solidFill>
                  <a:srgbClr val="000000"/>
                </a:solidFill>
                <a:latin typeface="Clear Sans Regular"/>
              </a:rPr>
              <a:t>1.</a:t>
            </a:r>
          </a:p>
          <a:p>
            <a:pPr algn="ctr">
              <a:lnSpc>
                <a:spcPts val="3413"/>
              </a:lnSpc>
            </a:pPr>
            <a:r>
              <a:rPr lang="en-US" sz="2438">
                <a:solidFill>
                  <a:srgbClr val="000000"/>
                </a:solidFill>
                <a:latin typeface="Clear Sans Regular Bold"/>
              </a:rPr>
              <a:t>Video(</a:t>
            </a:r>
            <a:r>
              <a:rPr lang="en-US" sz="2438" u="sng">
                <a:solidFill>
                  <a:srgbClr val="000000"/>
                </a:solidFill>
                <a:latin typeface="Clear Sans Regular Bold"/>
              </a:rPr>
              <a:t>VideoID</a:t>
            </a:r>
            <a:r>
              <a:rPr lang="en-US" sz="2438">
                <a:solidFill>
                  <a:srgbClr val="000000"/>
                </a:solidFill>
                <a:latin typeface="Clear Sans Regular Bold"/>
              </a:rPr>
              <a:t>,ChannelID,DateOfPublishing,Genre,Duration,Views,Comments, Likes)</a:t>
            </a:r>
          </a:p>
          <a:p>
            <a:pPr algn="ctr">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1NF: Assuming that every attribute is atomic we can say that the given schema is in 1NF.</a:t>
            </a:r>
          </a:p>
          <a:p>
            <a:pPr algn="just">
              <a:lnSpc>
                <a:spcPts val="3413"/>
              </a:lnSpc>
            </a:pPr>
            <a:r>
              <a:rPr lang="en-US" sz="2438">
                <a:solidFill>
                  <a:srgbClr val="000000"/>
                </a:solidFill>
                <a:latin typeface="Clear Sans Regular"/>
              </a:rPr>
              <a:t>2NF: Since there is only one attribute in the primary key, thus we can say that there can be no partial dependency. Hence the schema is in 2NF.</a:t>
            </a:r>
          </a:p>
          <a:p>
            <a:pPr algn="just">
              <a:lnSpc>
                <a:spcPts val="3413"/>
              </a:lnSpc>
            </a:pPr>
            <a:r>
              <a:rPr lang="en-US" sz="2438">
                <a:solidFill>
                  <a:srgbClr val="000000"/>
                </a:solidFill>
                <a:latin typeface="Clear Sans Regular"/>
              </a:rPr>
              <a:t>3NF:VideoID-&gt;ChannelID and ChannelID-&gt;Genre we can say that VideoID-&gt;Genre, thus transitivity exists and the above schema is not in 3NF.</a:t>
            </a:r>
          </a:p>
          <a:p>
            <a:pPr algn="just">
              <a:lnSpc>
                <a:spcPts val="3413"/>
              </a:lnSpc>
            </a:pPr>
            <a:r>
              <a:rPr lang="en-US" sz="2438">
                <a:solidFill>
                  <a:srgbClr val="000000"/>
                </a:solidFill>
                <a:latin typeface="Clear Sans Regular"/>
              </a:rPr>
              <a:t>We will break it into two schemas namely</a:t>
            </a:r>
          </a:p>
          <a:p>
            <a:pPr algn="just">
              <a:lnSpc>
                <a:spcPts val="3413"/>
              </a:lnSpc>
            </a:pPr>
            <a:endParaRPr lang="en-US" sz="2438">
              <a:solidFill>
                <a:srgbClr val="000000"/>
              </a:solidFill>
              <a:latin typeface="Clear Sans Regular"/>
            </a:endParaRPr>
          </a:p>
          <a:p>
            <a:pPr algn="ctr">
              <a:lnSpc>
                <a:spcPts val="3413"/>
              </a:lnSpc>
            </a:pPr>
            <a:r>
              <a:rPr lang="en-US" sz="2438">
                <a:solidFill>
                  <a:srgbClr val="000000"/>
                </a:solidFill>
                <a:latin typeface="Clear Sans Regular Bold"/>
              </a:rPr>
              <a:t>Video1(</a:t>
            </a:r>
            <a:r>
              <a:rPr lang="en-US" sz="2438" u="sng">
                <a:solidFill>
                  <a:srgbClr val="000000"/>
                </a:solidFill>
                <a:latin typeface="Clear Sans Regular Bold"/>
              </a:rPr>
              <a:t>VideoID</a:t>
            </a:r>
            <a:r>
              <a:rPr lang="en-US" sz="2438">
                <a:solidFill>
                  <a:srgbClr val="000000"/>
                </a:solidFill>
                <a:latin typeface="Clear Sans Regular Bold"/>
              </a:rPr>
              <a:t>,ChannelID,DateOfPublishing,Duration,Views,Comments, Likes) </a:t>
            </a:r>
          </a:p>
          <a:p>
            <a:pPr algn="ctr">
              <a:lnSpc>
                <a:spcPts val="3413"/>
              </a:lnSpc>
            </a:pPr>
            <a:r>
              <a:rPr lang="en-US" sz="2438">
                <a:solidFill>
                  <a:srgbClr val="000000"/>
                </a:solidFill>
                <a:latin typeface="Clear Sans Regular Bold"/>
              </a:rPr>
              <a:t>Video2(</a:t>
            </a:r>
            <a:r>
              <a:rPr lang="en-US" sz="2438" u="sng">
                <a:solidFill>
                  <a:srgbClr val="000000"/>
                </a:solidFill>
                <a:latin typeface="Clear Sans Regular Bold"/>
              </a:rPr>
              <a:t>ChannelID</a:t>
            </a:r>
            <a:r>
              <a:rPr lang="en-US" sz="2438">
                <a:solidFill>
                  <a:srgbClr val="000000"/>
                </a:solidFill>
                <a:latin typeface="Clear Sans Regular Bold"/>
              </a:rPr>
              <a:t>,Genre)</a:t>
            </a:r>
          </a:p>
          <a:p>
            <a:pPr algn="just">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BCNF: VideoID-&gt;ChannelID,DateOfPublishing,Duration,Views,Comments, Likes</a:t>
            </a:r>
          </a:p>
          <a:p>
            <a:pPr algn="just">
              <a:lnSpc>
                <a:spcPts val="3413"/>
              </a:lnSpc>
            </a:pPr>
            <a:r>
              <a:rPr lang="en-US" sz="2438">
                <a:solidFill>
                  <a:srgbClr val="000000"/>
                </a:solidFill>
                <a:latin typeface="Clear Sans Regular"/>
              </a:rPr>
              <a:t>But VideoID is the superkey. Thus, the above schema is in BCNF.</a:t>
            </a: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228003" y="2386116"/>
            <a:ext cx="16031297" cy="7272312"/>
          </a:xfrm>
          <a:prstGeom prst="rect">
            <a:avLst/>
          </a:prstGeom>
        </p:spPr>
        <p:txBody>
          <a:bodyPr lIns="0" tIns="0" rIns="0" bIns="0" rtlCol="0" anchor="t">
            <a:spAutoFit/>
          </a:bodyPr>
          <a:lstStyle/>
          <a:p>
            <a:pPr algn="just">
              <a:lnSpc>
                <a:spcPts val="3413"/>
              </a:lnSpc>
            </a:pPr>
            <a:r>
              <a:rPr lang="en-US" sz="2438">
                <a:solidFill>
                  <a:srgbClr val="000000"/>
                </a:solidFill>
                <a:latin typeface="Clear Sans Regular"/>
              </a:rPr>
              <a:t>2.</a:t>
            </a:r>
          </a:p>
          <a:p>
            <a:pPr algn="ctr">
              <a:lnSpc>
                <a:spcPts val="3413"/>
              </a:lnSpc>
            </a:pPr>
            <a:r>
              <a:rPr lang="en-US" sz="2438">
                <a:solidFill>
                  <a:srgbClr val="000000"/>
                </a:solidFill>
                <a:latin typeface="Clear Sans Regular Bold"/>
              </a:rPr>
              <a:t>Channel(</a:t>
            </a:r>
            <a:r>
              <a:rPr lang="en-US" sz="2438" u="sng">
                <a:solidFill>
                  <a:srgbClr val="000000"/>
                </a:solidFill>
                <a:latin typeface="Clear Sans Regular Bold"/>
              </a:rPr>
              <a:t>ChannelID</a:t>
            </a:r>
            <a:r>
              <a:rPr lang="en-US" sz="2438">
                <a:solidFill>
                  <a:srgbClr val="000000"/>
                </a:solidFill>
                <a:latin typeface="Clear Sans Regular Bold"/>
              </a:rPr>
              <a:t>,OwnerName(First Name,Last Name),Genre,Subscribers,Videos,Strikes)</a:t>
            </a:r>
          </a:p>
          <a:p>
            <a:pPr algn="ctr">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1NF: Assuming that every attribute is atomic we can say that the given schema is in 1NF.</a:t>
            </a:r>
          </a:p>
          <a:p>
            <a:pPr algn="just">
              <a:lnSpc>
                <a:spcPts val="3413"/>
              </a:lnSpc>
            </a:pPr>
            <a:r>
              <a:rPr lang="en-US" sz="2438">
                <a:solidFill>
                  <a:srgbClr val="000000"/>
                </a:solidFill>
                <a:latin typeface="Clear Sans Regular"/>
              </a:rPr>
              <a:t>2NF: Since there is only one attribute in the primary key, thus we can say that there can be no partial dependency. Hence the schema is in 2NF.</a:t>
            </a:r>
          </a:p>
          <a:p>
            <a:pPr algn="just">
              <a:lnSpc>
                <a:spcPts val="3413"/>
              </a:lnSpc>
            </a:pPr>
            <a:r>
              <a:rPr lang="en-US" sz="2438">
                <a:solidFill>
                  <a:srgbClr val="000000"/>
                </a:solidFill>
                <a:latin typeface="Clear Sans Regular"/>
              </a:rPr>
              <a:t>3NF: Since there is only 1 functional dependency in the schema thus we can say that it will be in 3NF.</a:t>
            </a:r>
          </a:p>
          <a:p>
            <a:pPr algn="just">
              <a:lnSpc>
                <a:spcPts val="3413"/>
              </a:lnSpc>
            </a:pPr>
            <a:r>
              <a:rPr lang="en-US" sz="2438">
                <a:solidFill>
                  <a:srgbClr val="000000"/>
                </a:solidFill>
                <a:latin typeface="Clear Sans Regular"/>
              </a:rPr>
              <a:t>BCNF: Since,</a:t>
            </a:r>
          </a:p>
          <a:p>
            <a:pPr algn="just">
              <a:lnSpc>
                <a:spcPts val="3413"/>
              </a:lnSpc>
            </a:pPr>
            <a:endParaRPr lang="en-US" sz="2438">
              <a:solidFill>
                <a:srgbClr val="000000"/>
              </a:solidFill>
              <a:latin typeface="Clear Sans Regular"/>
            </a:endParaRPr>
          </a:p>
          <a:p>
            <a:pPr algn="ctr">
              <a:lnSpc>
                <a:spcPts val="3413"/>
              </a:lnSpc>
            </a:pPr>
            <a:r>
              <a:rPr lang="en-US" sz="2438">
                <a:solidFill>
                  <a:srgbClr val="000000"/>
                </a:solidFill>
                <a:latin typeface="Clear Sans Regular"/>
              </a:rPr>
              <a:t>   </a:t>
            </a:r>
            <a:r>
              <a:rPr lang="en-US" sz="2438">
                <a:solidFill>
                  <a:srgbClr val="000000"/>
                </a:solidFill>
                <a:latin typeface="Clear Sans Regular Bold"/>
              </a:rPr>
              <a:t>ChannelID-&gt;OwnerName(First Name,LastName),Genre,Subscribers,Videos,Strikes</a:t>
            </a:r>
          </a:p>
          <a:p>
            <a:pPr algn="just">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But we know that ChannelID is the super key, thus we can say that the above schema is in BCNF.</a:t>
            </a: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28700" y="2039047"/>
            <a:ext cx="16031297" cy="7272312"/>
          </a:xfrm>
          <a:prstGeom prst="rect">
            <a:avLst/>
          </a:prstGeom>
        </p:spPr>
        <p:txBody>
          <a:bodyPr lIns="0" tIns="0" rIns="0" bIns="0" rtlCol="0" anchor="t">
            <a:spAutoFit/>
          </a:bodyPr>
          <a:lstStyle/>
          <a:p>
            <a:pPr algn="just">
              <a:lnSpc>
                <a:spcPts val="3413"/>
              </a:lnSpc>
            </a:pPr>
            <a:r>
              <a:rPr lang="en-US" sz="2438">
                <a:solidFill>
                  <a:srgbClr val="000000"/>
                </a:solidFill>
                <a:latin typeface="Clear Sans Regular Bold"/>
              </a:rPr>
              <a:t>3.</a:t>
            </a:r>
          </a:p>
          <a:p>
            <a:pPr algn="ctr">
              <a:lnSpc>
                <a:spcPts val="3413"/>
              </a:lnSpc>
            </a:pPr>
            <a:r>
              <a:rPr lang="en-US" sz="2438">
                <a:solidFill>
                  <a:srgbClr val="000000"/>
                </a:solidFill>
                <a:latin typeface="Clear Sans Regular Bold"/>
              </a:rPr>
              <a:t>Post(</a:t>
            </a:r>
            <a:r>
              <a:rPr lang="en-US" sz="2438" u="sng">
                <a:solidFill>
                  <a:srgbClr val="000000"/>
                </a:solidFill>
                <a:latin typeface="Clear Sans Regular Bold"/>
              </a:rPr>
              <a:t>ChannelID</a:t>
            </a:r>
            <a:r>
              <a:rPr lang="en-US" sz="2438">
                <a:solidFill>
                  <a:srgbClr val="000000"/>
                </a:solidFill>
                <a:latin typeface="Clear Sans Regular Bold"/>
              </a:rPr>
              <a:t>,likes,NoOfComments,</a:t>
            </a:r>
            <a:r>
              <a:rPr lang="en-US" sz="2438" u="sng">
                <a:solidFill>
                  <a:srgbClr val="000000"/>
                </a:solidFill>
                <a:latin typeface="Clear Sans Regular Bold"/>
              </a:rPr>
              <a:t>DateOfPublishing</a:t>
            </a:r>
            <a:r>
              <a:rPr lang="en-US" sz="2438">
                <a:solidFill>
                  <a:srgbClr val="000000"/>
                </a:solidFill>
                <a:latin typeface="Clear Sans Regular Bold"/>
              </a:rPr>
              <a:t>)</a:t>
            </a:r>
          </a:p>
          <a:p>
            <a:pPr algn="ctr">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1NF : Assuming that every attribute is atomic we can say that the given schema is in 1NF.</a:t>
            </a:r>
          </a:p>
          <a:p>
            <a:pPr algn="just">
              <a:lnSpc>
                <a:spcPts val="3413"/>
              </a:lnSpc>
            </a:pPr>
            <a:r>
              <a:rPr lang="en-US" sz="2438">
                <a:solidFill>
                  <a:srgbClr val="000000"/>
                </a:solidFill>
                <a:latin typeface="Clear Sans Regular"/>
              </a:rPr>
              <a:t>2NF: Since the proper subset of the primary key is not determining any of the attributes thus we can say that the above schema is in 2NF.</a:t>
            </a:r>
          </a:p>
          <a:p>
            <a:pPr algn="just">
              <a:lnSpc>
                <a:spcPts val="3413"/>
              </a:lnSpc>
            </a:pPr>
            <a:r>
              <a:rPr lang="en-US" sz="2438">
                <a:solidFill>
                  <a:srgbClr val="000000"/>
                </a:solidFill>
                <a:latin typeface="Clear Sans Regular"/>
              </a:rPr>
              <a:t>3NF:ChannelID,DateOfPublishing-&gt;likes,comments</a:t>
            </a:r>
          </a:p>
          <a:p>
            <a:pPr algn="just">
              <a:lnSpc>
                <a:spcPts val="3413"/>
              </a:lnSpc>
            </a:pPr>
            <a:r>
              <a:rPr lang="en-US" sz="2438">
                <a:solidFill>
                  <a:srgbClr val="000000"/>
                </a:solidFill>
                <a:latin typeface="Clear Sans Regular"/>
              </a:rPr>
              <a:t>And likes-&gt;comments</a:t>
            </a:r>
          </a:p>
          <a:p>
            <a:pPr algn="just">
              <a:lnSpc>
                <a:spcPts val="3413"/>
              </a:lnSpc>
            </a:pPr>
            <a:r>
              <a:rPr lang="en-US" sz="2438">
                <a:solidFill>
                  <a:srgbClr val="000000"/>
                </a:solidFill>
                <a:latin typeface="Clear Sans Regular"/>
              </a:rPr>
              <a:t>Thus, by transitivity ChannelID,DateOfPublishing-&gt;comments</a:t>
            </a:r>
          </a:p>
          <a:p>
            <a:pPr algn="just">
              <a:lnSpc>
                <a:spcPts val="3413"/>
              </a:lnSpc>
            </a:pPr>
            <a:r>
              <a:rPr lang="en-US" sz="2438">
                <a:solidFill>
                  <a:srgbClr val="000000"/>
                </a:solidFill>
                <a:latin typeface="Clear Sans Regular"/>
              </a:rPr>
              <a:t>Now, decomposing </a:t>
            </a:r>
          </a:p>
          <a:p>
            <a:pPr algn="just">
              <a:lnSpc>
                <a:spcPts val="3413"/>
              </a:lnSpc>
            </a:pPr>
            <a:endParaRPr lang="en-US" sz="2438">
              <a:solidFill>
                <a:srgbClr val="000000"/>
              </a:solidFill>
              <a:latin typeface="Clear Sans Regular"/>
            </a:endParaRPr>
          </a:p>
          <a:p>
            <a:pPr algn="ctr">
              <a:lnSpc>
                <a:spcPts val="3413"/>
              </a:lnSpc>
            </a:pPr>
            <a:r>
              <a:rPr lang="en-US" sz="2438">
                <a:solidFill>
                  <a:srgbClr val="000000"/>
                </a:solidFill>
                <a:latin typeface="Clear Sans Regular Bold"/>
              </a:rPr>
              <a:t>Post1(</a:t>
            </a:r>
            <a:r>
              <a:rPr lang="en-US" sz="2438" u="sng">
                <a:solidFill>
                  <a:srgbClr val="000000"/>
                </a:solidFill>
                <a:latin typeface="Clear Sans Regular Bold"/>
              </a:rPr>
              <a:t>ChannelID</a:t>
            </a:r>
            <a:r>
              <a:rPr lang="en-US" sz="2438">
                <a:solidFill>
                  <a:srgbClr val="000000"/>
                </a:solidFill>
                <a:latin typeface="Clear Sans Regular Bold"/>
              </a:rPr>
              <a:t>,</a:t>
            </a:r>
            <a:r>
              <a:rPr lang="en-US" sz="2438" u="sng">
                <a:solidFill>
                  <a:srgbClr val="000000"/>
                </a:solidFill>
                <a:latin typeface="Clear Sans Regular Bold"/>
              </a:rPr>
              <a:t>DateOfPublishing</a:t>
            </a:r>
            <a:r>
              <a:rPr lang="en-US" sz="2438">
                <a:solidFill>
                  <a:srgbClr val="000000"/>
                </a:solidFill>
                <a:latin typeface="Clear Sans Regular Bold"/>
              </a:rPr>
              <a:t>,likes)</a:t>
            </a:r>
          </a:p>
          <a:p>
            <a:pPr algn="ctr">
              <a:lnSpc>
                <a:spcPts val="3413"/>
              </a:lnSpc>
            </a:pPr>
            <a:r>
              <a:rPr lang="en-US" sz="2438">
                <a:solidFill>
                  <a:srgbClr val="000000"/>
                </a:solidFill>
                <a:latin typeface="Clear Sans Regular Bold"/>
              </a:rPr>
              <a:t>Post2(</a:t>
            </a:r>
            <a:r>
              <a:rPr lang="en-US" sz="2438" u="sng">
                <a:solidFill>
                  <a:srgbClr val="000000"/>
                </a:solidFill>
                <a:latin typeface="Clear Sans Regular Bold"/>
              </a:rPr>
              <a:t>Likes</a:t>
            </a:r>
            <a:r>
              <a:rPr lang="en-US" sz="2438">
                <a:solidFill>
                  <a:srgbClr val="000000"/>
                </a:solidFill>
                <a:latin typeface="Clear Sans Regular Bold"/>
              </a:rPr>
              <a:t>,Comments)</a:t>
            </a:r>
          </a:p>
          <a:p>
            <a:pPr algn="just">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BCNF: Clearly the above schema is in BCNF because no key other than primary key is determining anything.</a:t>
            </a:r>
          </a:p>
          <a:p>
            <a:pPr algn="just">
              <a:lnSpc>
                <a:spcPts val="3413"/>
              </a:lnSpc>
            </a:pPr>
            <a:endParaRPr lang="en-US" sz="2438">
              <a:solidFill>
                <a:srgbClr val="000000"/>
              </a:solidFill>
              <a:latin typeface="Clear Sans Regular"/>
            </a:endParaRPr>
          </a:p>
          <a:p>
            <a:pPr algn="just">
              <a:lnSpc>
                <a:spcPts val="3413"/>
              </a:lnSpc>
            </a:pPr>
            <a:endParaRPr lang="en-US" sz="2438">
              <a:solidFill>
                <a:srgbClr val="000000"/>
              </a:solidFill>
              <a:latin typeface="Clear Sans Regular"/>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921383" y="1401364"/>
            <a:ext cx="16031297" cy="4700562"/>
          </a:xfrm>
          <a:prstGeom prst="rect">
            <a:avLst/>
          </a:prstGeom>
        </p:spPr>
        <p:txBody>
          <a:bodyPr lIns="0" tIns="0" rIns="0" bIns="0" rtlCol="0" anchor="t">
            <a:spAutoFit/>
          </a:bodyPr>
          <a:lstStyle/>
          <a:p>
            <a:pPr>
              <a:lnSpc>
                <a:spcPts val="3413"/>
              </a:lnSpc>
            </a:pPr>
            <a:r>
              <a:rPr lang="en-US" sz="2438">
                <a:solidFill>
                  <a:srgbClr val="000000"/>
                </a:solidFill>
                <a:latin typeface="Clear Sans Regular Bold"/>
              </a:rPr>
              <a:t>4.</a:t>
            </a:r>
          </a:p>
          <a:p>
            <a:pPr>
              <a:lnSpc>
                <a:spcPts val="3413"/>
              </a:lnSpc>
            </a:pPr>
            <a:endParaRPr lang="en-US" sz="2438">
              <a:solidFill>
                <a:srgbClr val="000000"/>
              </a:solidFill>
              <a:latin typeface="Clear Sans Regular Bold"/>
            </a:endParaRPr>
          </a:p>
          <a:p>
            <a:pPr algn="ctr">
              <a:lnSpc>
                <a:spcPts val="3413"/>
              </a:lnSpc>
            </a:pPr>
            <a:r>
              <a:rPr lang="en-US" sz="2438">
                <a:solidFill>
                  <a:srgbClr val="000000"/>
                </a:solidFill>
                <a:latin typeface="Clear Sans Regular Bold"/>
              </a:rPr>
              <a:t>Polls(</a:t>
            </a:r>
            <a:r>
              <a:rPr lang="en-US" sz="2438" u="sng">
                <a:solidFill>
                  <a:srgbClr val="000000"/>
                </a:solidFill>
                <a:latin typeface="Clear Sans Regular Bold"/>
              </a:rPr>
              <a:t>ChannelID</a:t>
            </a:r>
            <a:r>
              <a:rPr lang="en-US" sz="2438">
                <a:solidFill>
                  <a:srgbClr val="000000"/>
                </a:solidFill>
                <a:latin typeface="Clear Sans Regular Bold"/>
              </a:rPr>
              <a:t>,</a:t>
            </a:r>
            <a:r>
              <a:rPr lang="en-US" sz="2438" u="sng">
                <a:solidFill>
                  <a:srgbClr val="000000"/>
                </a:solidFill>
                <a:latin typeface="Clear Sans Regular Bold"/>
              </a:rPr>
              <a:t>DateOfPublishing</a:t>
            </a:r>
            <a:r>
              <a:rPr lang="en-US" sz="2438">
                <a:solidFill>
                  <a:srgbClr val="000000"/>
                </a:solidFill>
                <a:latin typeface="Clear Sans Regular Bold"/>
              </a:rPr>
              <a:t>,NumberOfVotesCasted,NumberOfComments)</a:t>
            </a:r>
          </a:p>
          <a:p>
            <a:pPr algn="ctr">
              <a:lnSpc>
                <a:spcPts val="3413"/>
              </a:lnSpc>
            </a:pPr>
            <a:endParaRPr lang="en-US" sz="2438">
              <a:solidFill>
                <a:srgbClr val="000000"/>
              </a:solidFill>
              <a:latin typeface="Clear Sans Regular Bold"/>
            </a:endParaRPr>
          </a:p>
          <a:p>
            <a:pPr algn="just">
              <a:lnSpc>
                <a:spcPts val="3413"/>
              </a:lnSpc>
            </a:pPr>
            <a:r>
              <a:rPr lang="en-US" sz="2438">
                <a:solidFill>
                  <a:srgbClr val="000000"/>
                </a:solidFill>
                <a:latin typeface="Clear Sans Regular"/>
              </a:rPr>
              <a:t>1NF : Assuming that every attribute is atomic we can say that the given schema is in 1NF.</a:t>
            </a:r>
          </a:p>
          <a:p>
            <a:pPr algn="just">
              <a:lnSpc>
                <a:spcPts val="3413"/>
              </a:lnSpc>
            </a:pPr>
            <a:r>
              <a:rPr lang="en-US" sz="2438">
                <a:solidFill>
                  <a:srgbClr val="000000"/>
                </a:solidFill>
                <a:latin typeface="Clear Sans Regular"/>
              </a:rPr>
              <a:t>2NF: 2NF: Since the proper subset of the primary key is not determining any of the attribute thus we can say that the above schema is in 2NF.</a:t>
            </a:r>
          </a:p>
          <a:p>
            <a:pPr algn="just">
              <a:lnSpc>
                <a:spcPts val="3413"/>
              </a:lnSpc>
            </a:pPr>
            <a:r>
              <a:rPr lang="en-US" sz="2438">
                <a:solidFill>
                  <a:srgbClr val="000000"/>
                </a:solidFill>
                <a:latin typeface="Clear Sans Regular"/>
              </a:rPr>
              <a:t>3NF: Since there is no other functional dependency of the forms a-&gt;b and b-&gt;c thus, the schema is in 3NF.</a:t>
            </a:r>
          </a:p>
          <a:p>
            <a:pPr algn="just">
              <a:lnSpc>
                <a:spcPts val="3413"/>
              </a:lnSpc>
            </a:pPr>
            <a:r>
              <a:rPr lang="en-US" sz="2438">
                <a:solidFill>
                  <a:srgbClr val="000000"/>
                </a:solidFill>
                <a:latin typeface="Clear Sans Regular"/>
              </a:rPr>
              <a:t>BCNF: Since, in functional dependency all the things present on the left hand side is the super key thus the schema is in BCNF form.</a:t>
            </a:r>
          </a:p>
          <a:p>
            <a:pPr algn="just">
              <a:lnSpc>
                <a:spcPts val="3413"/>
              </a:lnSpc>
            </a:pPr>
            <a:endParaRPr lang="en-US" sz="2438">
              <a:solidFill>
                <a:srgbClr val="000000"/>
              </a:solidFill>
              <a:latin typeface="Clear Sans Regular"/>
            </a:endParaRPr>
          </a:p>
        </p:txBody>
      </p:sp>
      <p:sp>
        <p:nvSpPr>
          <p:cNvPr id="6" name="TextBox 6"/>
          <p:cNvSpPr txBox="1"/>
          <p:nvPr/>
        </p:nvSpPr>
        <p:spPr>
          <a:xfrm>
            <a:off x="823591" y="5692574"/>
            <a:ext cx="16031297" cy="4271937"/>
          </a:xfrm>
          <a:prstGeom prst="rect">
            <a:avLst/>
          </a:prstGeom>
        </p:spPr>
        <p:txBody>
          <a:bodyPr lIns="0" tIns="0" rIns="0" bIns="0" rtlCol="0" anchor="t">
            <a:spAutoFit/>
          </a:bodyPr>
          <a:lstStyle/>
          <a:p>
            <a:pPr>
              <a:lnSpc>
                <a:spcPts val="3413"/>
              </a:lnSpc>
            </a:pPr>
            <a:r>
              <a:rPr lang="en-US" sz="2438">
                <a:solidFill>
                  <a:srgbClr val="000000"/>
                </a:solidFill>
                <a:latin typeface="Clear Sans Regular Bold"/>
              </a:rPr>
              <a:t>5.</a:t>
            </a:r>
          </a:p>
          <a:p>
            <a:pPr algn="ctr">
              <a:lnSpc>
                <a:spcPts val="3413"/>
              </a:lnSpc>
            </a:pPr>
            <a:r>
              <a:rPr lang="en-US" sz="2438">
                <a:solidFill>
                  <a:srgbClr val="000000"/>
                </a:solidFill>
                <a:latin typeface="Clear Sans Regular Bold"/>
              </a:rPr>
              <a:t>PremiumUser</a:t>
            </a:r>
            <a:r>
              <a:rPr lang="en-US" sz="2438" u="sng">
                <a:solidFill>
                  <a:srgbClr val="000000"/>
                </a:solidFill>
                <a:latin typeface="Clear Sans Regular Bold"/>
              </a:rPr>
              <a:t>(ViewerID</a:t>
            </a:r>
            <a:r>
              <a:rPr lang="en-US" sz="2438">
                <a:solidFill>
                  <a:srgbClr val="000000"/>
                </a:solidFill>
                <a:latin typeface="Clear Sans Regular Bold"/>
              </a:rPr>
              <a:t>,DateOfSubscription,EndOfSubscription)</a:t>
            </a:r>
          </a:p>
          <a:p>
            <a:pPr algn="ctr">
              <a:lnSpc>
                <a:spcPts val="3413"/>
              </a:lnSpc>
            </a:pPr>
            <a:endParaRPr lang="en-US" sz="2438">
              <a:solidFill>
                <a:srgbClr val="000000"/>
              </a:solidFill>
              <a:latin typeface="Clear Sans Regular Bold"/>
            </a:endParaRPr>
          </a:p>
          <a:p>
            <a:pPr>
              <a:lnSpc>
                <a:spcPts val="3413"/>
              </a:lnSpc>
            </a:pPr>
            <a:r>
              <a:rPr lang="en-US" sz="2438">
                <a:solidFill>
                  <a:srgbClr val="000000"/>
                </a:solidFill>
                <a:latin typeface="Clear Sans Regular"/>
              </a:rPr>
              <a:t>1NF : Assuming that every attribute is atomic we can say that the given schema is in 1NF.</a:t>
            </a:r>
          </a:p>
          <a:p>
            <a:pPr>
              <a:lnSpc>
                <a:spcPts val="3413"/>
              </a:lnSpc>
            </a:pPr>
            <a:r>
              <a:rPr lang="en-US" sz="2438">
                <a:solidFill>
                  <a:srgbClr val="000000"/>
                </a:solidFill>
                <a:latin typeface="Clear Sans Regular"/>
              </a:rPr>
              <a:t>2NF: Since there is only one attribute in primary key, thus we can say that there can be no partial dependency. Hence the schema is in 2NF.</a:t>
            </a:r>
          </a:p>
          <a:p>
            <a:pPr>
              <a:lnSpc>
                <a:spcPts val="3413"/>
              </a:lnSpc>
            </a:pPr>
            <a:r>
              <a:rPr lang="en-US" sz="2438">
                <a:solidFill>
                  <a:srgbClr val="000000"/>
                </a:solidFill>
                <a:latin typeface="Clear Sans Regular"/>
              </a:rPr>
              <a:t>3NF: Since there is no other functional dependency of the forms a-&gt;b and b-&gt;c thus, the schema is in 3NF.</a:t>
            </a:r>
          </a:p>
          <a:p>
            <a:pPr>
              <a:lnSpc>
                <a:spcPts val="3413"/>
              </a:lnSpc>
            </a:pPr>
            <a:r>
              <a:rPr lang="en-US" sz="2438">
                <a:solidFill>
                  <a:srgbClr val="000000"/>
                </a:solidFill>
                <a:latin typeface="Clear Sans Regular"/>
              </a:rPr>
              <a:t>BCNF: Since, in functional dependency all the things present on the left hand side is the super key thus the schema is in BCNF form.</a:t>
            </a:r>
          </a:p>
          <a:p>
            <a:pPr algn="l">
              <a:lnSpc>
                <a:spcPts val="3413"/>
              </a:lnSpc>
            </a:pPr>
            <a:endParaRPr lang="en-US" sz="2438">
              <a:solidFill>
                <a:srgbClr val="000000"/>
              </a:solidFill>
              <a:latin typeface="Clear Sans Regular"/>
            </a:endParaRPr>
          </a:p>
        </p:txBody>
      </p:sp>
      <p:sp>
        <p:nvSpPr>
          <p:cNvPr id="7" name="AutoShape 7"/>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151803" y="2480048"/>
            <a:ext cx="16031297" cy="6071470"/>
          </a:xfrm>
          <a:prstGeom prst="rect">
            <a:avLst/>
          </a:prstGeom>
        </p:spPr>
        <p:txBody>
          <a:bodyPr lIns="0" tIns="0" rIns="0" bIns="0" rtlCol="0" anchor="t">
            <a:spAutoFit/>
          </a:bodyPr>
          <a:lstStyle/>
          <a:p>
            <a:pPr>
              <a:lnSpc>
                <a:spcPts val="3413"/>
              </a:lnSpc>
            </a:pPr>
            <a:r>
              <a:rPr lang="en-US" sz="2438" dirty="0">
                <a:solidFill>
                  <a:srgbClr val="000000"/>
                </a:solidFill>
                <a:latin typeface="Clear Sans Regular"/>
              </a:rPr>
              <a:t>6.</a:t>
            </a:r>
          </a:p>
          <a:p>
            <a:pPr algn="ctr">
              <a:lnSpc>
                <a:spcPts val="3413"/>
              </a:lnSpc>
            </a:pPr>
            <a:r>
              <a:rPr lang="en-US" sz="2438" dirty="0" err="1">
                <a:solidFill>
                  <a:srgbClr val="000000"/>
                </a:solidFill>
                <a:latin typeface="Clear Sans Regular Bold"/>
              </a:rPr>
              <a:t>NonPremiumUser</a:t>
            </a:r>
            <a:r>
              <a:rPr lang="en-US" sz="2438" dirty="0">
                <a:solidFill>
                  <a:srgbClr val="000000"/>
                </a:solidFill>
                <a:latin typeface="Clear Sans Regular Bold"/>
              </a:rPr>
              <a:t>(</a:t>
            </a:r>
            <a:r>
              <a:rPr lang="en-US" sz="2438" u="sng" dirty="0" err="1">
                <a:solidFill>
                  <a:srgbClr val="000000"/>
                </a:solidFill>
                <a:latin typeface="Clear Sans Regular Bold"/>
              </a:rPr>
              <a:t>ViewerID,Geography</a:t>
            </a:r>
            <a:r>
              <a:rPr lang="en-US" sz="2438" dirty="0" err="1">
                <a:solidFill>
                  <a:srgbClr val="000000"/>
                </a:solidFill>
                <a:latin typeface="Clear Sans Regular Bold"/>
              </a:rPr>
              <a:t>,NoOfAdsTargetted</a:t>
            </a:r>
            <a:r>
              <a:rPr lang="en-US" sz="2438" dirty="0">
                <a:solidFill>
                  <a:srgbClr val="000000"/>
                </a:solidFill>
                <a:latin typeface="Clear Sans Regular Bold"/>
              </a:rPr>
              <a:t>)</a:t>
            </a:r>
          </a:p>
          <a:p>
            <a:pPr algn="ctr">
              <a:lnSpc>
                <a:spcPts val="3413"/>
              </a:lnSpc>
            </a:pPr>
            <a:endParaRPr lang="en-US" sz="2438" dirty="0">
              <a:solidFill>
                <a:srgbClr val="000000"/>
              </a:solidFill>
              <a:latin typeface="Clear Sans Regular Bold"/>
            </a:endParaRPr>
          </a:p>
          <a:p>
            <a:pPr>
              <a:lnSpc>
                <a:spcPts val="3413"/>
              </a:lnSpc>
            </a:pPr>
            <a:r>
              <a:rPr lang="en-US" sz="2438" dirty="0">
                <a:solidFill>
                  <a:srgbClr val="000000"/>
                </a:solidFill>
                <a:latin typeface="Clear Sans Regular"/>
              </a:rPr>
              <a:t>1NF : Assuming that every attribute is atomic we can say that the given schema is in 1NF.</a:t>
            </a:r>
          </a:p>
          <a:p>
            <a:pPr>
              <a:lnSpc>
                <a:spcPts val="3413"/>
              </a:lnSpc>
            </a:pPr>
            <a:r>
              <a:rPr lang="en-US" sz="2438" dirty="0">
                <a:solidFill>
                  <a:srgbClr val="000000"/>
                </a:solidFill>
                <a:latin typeface="Clear Sans Regular"/>
              </a:rPr>
              <a:t>2NF: Since the proper subset of the primary key is not determining any of the attribute thus we can say that the above schema is in 2NF.</a:t>
            </a:r>
          </a:p>
          <a:p>
            <a:pPr>
              <a:lnSpc>
                <a:spcPts val="3413"/>
              </a:lnSpc>
            </a:pPr>
            <a:r>
              <a:rPr lang="en-US" sz="2438" dirty="0">
                <a:solidFill>
                  <a:srgbClr val="000000"/>
                </a:solidFill>
                <a:latin typeface="Clear Sans Regular"/>
              </a:rPr>
              <a:t>3NF: Since a non primary attribute is not transitively related to the primary key attributes thus, the given schema is in 3NF.</a:t>
            </a:r>
          </a:p>
          <a:p>
            <a:pPr>
              <a:lnSpc>
                <a:spcPts val="3413"/>
              </a:lnSpc>
            </a:pPr>
            <a:r>
              <a:rPr lang="en-US" sz="2438" dirty="0">
                <a:solidFill>
                  <a:srgbClr val="000000"/>
                </a:solidFill>
                <a:latin typeface="Clear Sans Regular"/>
              </a:rPr>
              <a:t>BCNF: Since </a:t>
            </a:r>
            <a:r>
              <a:rPr lang="en-US" sz="2438" dirty="0" err="1">
                <a:solidFill>
                  <a:srgbClr val="000000"/>
                </a:solidFill>
                <a:latin typeface="Clear Sans Regular"/>
              </a:rPr>
              <a:t>NoOfAdsTargetted</a:t>
            </a:r>
            <a:r>
              <a:rPr lang="en-US" sz="2438" dirty="0">
                <a:solidFill>
                  <a:srgbClr val="000000"/>
                </a:solidFill>
                <a:latin typeface="Clear Sans Regular"/>
              </a:rPr>
              <a:t> is determining the Geography which is non trivial and </a:t>
            </a:r>
            <a:r>
              <a:rPr lang="en-US" sz="2438" dirty="0" err="1">
                <a:solidFill>
                  <a:srgbClr val="000000"/>
                </a:solidFill>
                <a:latin typeface="Clear Sans Regular"/>
              </a:rPr>
              <a:t>NoOfAds</a:t>
            </a:r>
            <a:r>
              <a:rPr lang="en-US" sz="2438" dirty="0">
                <a:solidFill>
                  <a:srgbClr val="000000"/>
                </a:solidFill>
                <a:latin typeface="Clear Sans Regular"/>
              </a:rPr>
              <a:t> is not the super key thus we can say that the above schema is not in BCNF.</a:t>
            </a:r>
          </a:p>
          <a:p>
            <a:pPr>
              <a:lnSpc>
                <a:spcPts val="3413"/>
              </a:lnSpc>
            </a:pPr>
            <a:r>
              <a:rPr lang="en-US" sz="2438" dirty="0">
                <a:solidFill>
                  <a:srgbClr val="000000"/>
                </a:solidFill>
                <a:latin typeface="Clear Sans Regular"/>
              </a:rPr>
              <a:t>We will decompose it into:</a:t>
            </a:r>
          </a:p>
          <a:p>
            <a:pPr algn="ctr">
              <a:lnSpc>
                <a:spcPts val="3413"/>
              </a:lnSpc>
            </a:pPr>
            <a:r>
              <a:rPr lang="en-US" sz="2438" dirty="0">
                <a:solidFill>
                  <a:srgbClr val="000000"/>
                </a:solidFill>
                <a:latin typeface="Clear Sans Regular Bold"/>
              </a:rPr>
              <a:t>NonPremiumUser1(</a:t>
            </a:r>
            <a:r>
              <a:rPr lang="en-US" sz="2438" u="sng" dirty="0" err="1">
                <a:solidFill>
                  <a:srgbClr val="000000"/>
                </a:solidFill>
                <a:latin typeface="Clear Sans Regular Bold"/>
              </a:rPr>
              <a:t>NoOfAdsTargetted</a:t>
            </a:r>
            <a:r>
              <a:rPr lang="en-US" sz="2438" dirty="0" err="1">
                <a:solidFill>
                  <a:srgbClr val="000000"/>
                </a:solidFill>
                <a:latin typeface="Clear Sans Regular Bold"/>
              </a:rPr>
              <a:t>,Geography</a:t>
            </a:r>
            <a:r>
              <a:rPr lang="en-US" sz="2438" dirty="0">
                <a:solidFill>
                  <a:srgbClr val="000000"/>
                </a:solidFill>
                <a:latin typeface="Clear Sans Regular Bold"/>
              </a:rPr>
              <a:t>)</a:t>
            </a:r>
          </a:p>
          <a:p>
            <a:pPr algn="ctr">
              <a:lnSpc>
                <a:spcPts val="3413"/>
              </a:lnSpc>
            </a:pPr>
            <a:r>
              <a:rPr lang="en-US" sz="2438" dirty="0">
                <a:solidFill>
                  <a:srgbClr val="000000"/>
                </a:solidFill>
                <a:latin typeface="Clear Sans Regular Bold"/>
              </a:rPr>
              <a:t>NonPremiumUser2(</a:t>
            </a:r>
            <a:r>
              <a:rPr lang="en-US" sz="2438" u="sng" dirty="0" err="1">
                <a:solidFill>
                  <a:srgbClr val="000000"/>
                </a:solidFill>
                <a:latin typeface="Clear Sans Regular Bold"/>
              </a:rPr>
              <a:t>ViewerID</a:t>
            </a:r>
            <a:r>
              <a:rPr lang="en-US" sz="2438" dirty="0">
                <a:solidFill>
                  <a:srgbClr val="000000"/>
                </a:solidFill>
                <a:latin typeface="Clear Sans Regular Bold"/>
              </a:rPr>
              <a:t>, </a:t>
            </a:r>
            <a:r>
              <a:rPr lang="en-US" sz="2438" u="sng" dirty="0" err="1">
                <a:solidFill>
                  <a:srgbClr val="000000"/>
                </a:solidFill>
                <a:latin typeface="Clear Sans Regular Bold"/>
              </a:rPr>
              <a:t>NoOfAdsTargetted</a:t>
            </a:r>
            <a:r>
              <a:rPr lang="en-US" sz="2438" dirty="0">
                <a:solidFill>
                  <a:srgbClr val="000000"/>
                </a:solidFill>
                <a:latin typeface="Clear Sans Regular Bold"/>
              </a:rPr>
              <a:t>) </a:t>
            </a:r>
          </a:p>
          <a:p>
            <a:pPr algn="ctr">
              <a:lnSpc>
                <a:spcPts val="3413"/>
              </a:lnSpc>
            </a:pPr>
            <a:endParaRPr lang="en-US" sz="2438" dirty="0">
              <a:solidFill>
                <a:srgbClr val="000000"/>
              </a:solidFill>
              <a:latin typeface="Clear Sans Regular Bold"/>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28700" y="1570453"/>
            <a:ext cx="16230600" cy="4277810"/>
          </a:xfrm>
          <a:prstGeom prst="rect">
            <a:avLst/>
          </a:prstGeom>
        </p:spPr>
        <p:txBody>
          <a:bodyPr lIns="0" tIns="0" rIns="0" bIns="0" rtlCol="0" anchor="t">
            <a:spAutoFit/>
          </a:bodyPr>
          <a:lstStyle/>
          <a:p>
            <a:pPr>
              <a:lnSpc>
                <a:spcPts val="3090"/>
              </a:lnSpc>
            </a:pPr>
            <a:r>
              <a:rPr lang="en-US" sz="2207" dirty="0">
                <a:solidFill>
                  <a:srgbClr val="000000"/>
                </a:solidFill>
                <a:latin typeface="Clear Sans Regular"/>
              </a:rPr>
              <a:t>7.</a:t>
            </a:r>
          </a:p>
          <a:p>
            <a:pPr>
              <a:lnSpc>
                <a:spcPts val="3090"/>
              </a:lnSpc>
            </a:pPr>
            <a:endParaRPr lang="en-US" sz="2207" dirty="0">
              <a:solidFill>
                <a:srgbClr val="000000"/>
              </a:solidFill>
              <a:latin typeface="Clear Sans Regular"/>
            </a:endParaRPr>
          </a:p>
          <a:p>
            <a:pPr algn="ctr">
              <a:lnSpc>
                <a:spcPts val="3090"/>
              </a:lnSpc>
            </a:pPr>
            <a:r>
              <a:rPr lang="en-US" sz="2207" dirty="0">
                <a:solidFill>
                  <a:srgbClr val="000000"/>
                </a:solidFill>
                <a:latin typeface="Clear Sans Regular Bold"/>
              </a:rPr>
              <a:t>Viewer(</a:t>
            </a:r>
            <a:r>
              <a:rPr lang="en-US" sz="2207" u="sng" dirty="0" err="1">
                <a:solidFill>
                  <a:srgbClr val="000000"/>
                </a:solidFill>
                <a:latin typeface="Clear Sans Regular Bold"/>
              </a:rPr>
              <a:t>ViewerID</a:t>
            </a:r>
            <a:r>
              <a:rPr lang="en-US" sz="2207" dirty="0" err="1">
                <a:solidFill>
                  <a:srgbClr val="000000"/>
                </a:solidFill>
                <a:latin typeface="Clear Sans Regular Bold"/>
              </a:rPr>
              <a:t>,Gender,Age</a:t>
            </a:r>
            <a:r>
              <a:rPr lang="en-US" sz="2207" dirty="0">
                <a:solidFill>
                  <a:srgbClr val="000000"/>
                </a:solidFill>
                <a:latin typeface="Clear Sans Regular Bold"/>
              </a:rPr>
              <a:t>)</a:t>
            </a:r>
          </a:p>
          <a:p>
            <a:pPr algn="ctr">
              <a:lnSpc>
                <a:spcPts val="3090"/>
              </a:lnSpc>
            </a:pPr>
            <a:endParaRPr lang="en-US" sz="2207" dirty="0">
              <a:solidFill>
                <a:srgbClr val="000000"/>
              </a:solidFill>
              <a:latin typeface="Clear Sans Regular Bold"/>
            </a:endParaRPr>
          </a:p>
          <a:p>
            <a:pPr>
              <a:lnSpc>
                <a:spcPts val="3090"/>
              </a:lnSpc>
            </a:pPr>
            <a:r>
              <a:rPr lang="en-US" sz="2207" dirty="0">
                <a:solidFill>
                  <a:srgbClr val="000000"/>
                </a:solidFill>
                <a:latin typeface="Clear Sans Regular"/>
              </a:rPr>
              <a:t>1NF : Assuming that every attribute is atomic we can say that the given schema is in 1NF.</a:t>
            </a:r>
          </a:p>
          <a:p>
            <a:pPr>
              <a:lnSpc>
                <a:spcPts val="3090"/>
              </a:lnSpc>
            </a:pPr>
            <a:r>
              <a:rPr lang="en-US" sz="2207" dirty="0">
                <a:solidFill>
                  <a:srgbClr val="000000"/>
                </a:solidFill>
                <a:latin typeface="Clear Sans Regular"/>
              </a:rPr>
              <a:t>2NF: Since there is only one attribute in the primary key, thus we can say that there can be no partial dependency. Hence the schema is in 2NF.</a:t>
            </a:r>
          </a:p>
          <a:p>
            <a:pPr>
              <a:lnSpc>
                <a:spcPts val="3090"/>
              </a:lnSpc>
            </a:pPr>
            <a:r>
              <a:rPr lang="en-US" sz="2207" dirty="0">
                <a:solidFill>
                  <a:srgbClr val="000000"/>
                </a:solidFill>
                <a:latin typeface="Clear Sans Regular"/>
              </a:rPr>
              <a:t>3NF: Since there is no other functional dependency of the forms a-&gt;b and b-&gt;c thus, the schema is in 3NF.</a:t>
            </a:r>
          </a:p>
          <a:p>
            <a:pPr>
              <a:lnSpc>
                <a:spcPts val="3090"/>
              </a:lnSpc>
            </a:pPr>
            <a:r>
              <a:rPr lang="en-US" sz="2207" dirty="0">
                <a:solidFill>
                  <a:srgbClr val="000000"/>
                </a:solidFill>
                <a:latin typeface="Clear Sans Regular"/>
              </a:rPr>
              <a:t>BCNF: Since, in functional dependency all the things present on the left hand side is the super key thus the schema is in BCNF form</a:t>
            </a:r>
          </a:p>
          <a:p>
            <a:pPr algn="ctr">
              <a:lnSpc>
                <a:spcPts val="3090"/>
              </a:lnSpc>
            </a:pPr>
            <a:endParaRPr lang="en-US" sz="2207" dirty="0">
              <a:solidFill>
                <a:srgbClr val="000000"/>
              </a:solidFill>
              <a:latin typeface="Clear Sans Regular"/>
            </a:endParaRPr>
          </a:p>
        </p:txBody>
      </p:sp>
      <p:sp>
        <p:nvSpPr>
          <p:cNvPr id="6" name="TextBox 6"/>
          <p:cNvSpPr txBox="1"/>
          <p:nvPr/>
        </p:nvSpPr>
        <p:spPr>
          <a:xfrm>
            <a:off x="990600" y="5675815"/>
            <a:ext cx="16230600" cy="3887285"/>
          </a:xfrm>
          <a:prstGeom prst="rect">
            <a:avLst/>
          </a:prstGeom>
        </p:spPr>
        <p:txBody>
          <a:bodyPr lIns="0" tIns="0" rIns="0" bIns="0" rtlCol="0" anchor="t">
            <a:spAutoFit/>
          </a:bodyPr>
          <a:lstStyle/>
          <a:p>
            <a:pPr>
              <a:lnSpc>
                <a:spcPts val="3090"/>
              </a:lnSpc>
            </a:pPr>
            <a:r>
              <a:rPr lang="en-US" sz="2207" dirty="0">
                <a:solidFill>
                  <a:srgbClr val="000000"/>
                </a:solidFill>
                <a:latin typeface="Clear Sans Regular"/>
              </a:rPr>
              <a:t>8.</a:t>
            </a:r>
          </a:p>
          <a:p>
            <a:pPr>
              <a:lnSpc>
                <a:spcPts val="3090"/>
              </a:lnSpc>
            </a:pPr>
            <a:endParaRPr lang="en-US" sz="2207" dirty="0">
              <a:solidFill>
                <a:srgbClr val="000000"/>
              </a:solidFill>
              <a:latin typeface="Clear Sans Regular"/>
            </a:endParaRPr>
          </a:p>
          <a:p>
            <a:pPr algn="ctr">
              <a:lnSpc>
                <a:spcPts val="3090"/>
              </a:lnSpc>
            </a:pPr>
            <a:r>
              <a:rPr lang="en-US" sz="2207" dirty="0">
                <a:solidFill>
                  <a:srgbClr val="000000"/>
                </a:solidFill>
                <a:latin typeface="Clear Sans Regular Bold"/>
              </a:rPr>
              <a:t>Liked(</a:t>
            </a:r>
            <a:r>
              <a:rPr lang="en-US" sz="2207" u="sng" dirty="0" err="1">
                <a:solidFill>
                  <a:srgbClr val="000000"/>
                </a:solidFill>
                <a:latin typeface="Clear Sans Regular Bold"/>
              </a:rPr>
              <a:t>VideoID,ViewerID</a:t>
            </a:r>
            <a:r>
              <a:rPr lang="en-US" sz="2207" dirty="0">
                <a:solidFill>
                  <a:srgbClr val="000000"/>
                </a:solidFill>
                <a:latin typeface="Clear Sans Regular Bold"/>
              </a:rPr>
              <a:t>)</a:t>
            </a:r>
          </a:p>
          <a:p>
            <a:pPr algn="ctr">
              <a:lnSpc>
                <a:spcPts val="3090"/>
              </a:lnSpc>
            </a:pPr>
            <a:endParaRPr lang="en-US" sz="2207" dirty="0">
              <a:solidFill>
                <a:srgbClr val="000000"/>
              </a:solidFill>
              <a:latin typeface="Clear Sans Regular Bold"/>
            </a:endParaRPr>
          </a:p>
          <a:p>
            <a:pPr>
              <a:lnSpc>
                <a:spcPts val="3090"/>
              </a:lnSpc>
            </a:pPr>
            <a:r>
              <a:rPr lang="en-US" sz="2207" dirty="0">
                <a:solidFill>
                  <a:srgbClr val="000000"/>
                </a:solidFill>
                <a:latin typeface="Clear Sans Regular"/>
              </a:rPr>
              <a:t>1NF : Assuming that every attribute is atomic we can say that the given schema is in 1NF.</a:t>
            </a:r>
          </a:p>
          <a:p>
            <a:pPr>
              <a:lnSpc>
                <a:spcPts val="3090"/>
              </a:lnSpc>
            </a:pPr>
            <a:r>
              <a:rPr lang="en-US" sz="2207" dirty="0">
                <a:solidFill>
                  <a:srgbClr val="000000"/>
                </a:solidFill>
                <a:latin typeface="Clear Sans Regular"/>
              </a:rPr>
              <a:t>2NF: Since the proper subset of the primary key is not determining any of the attributes thus we can say that the above schema is in 2NF.</a:t>
            </a:r>
          </a:p>
          <a:p>
            <a:pPr>
              <a:lnSpc>
                <a:spcPts val="3090"/>
              </a:lnSpc>
            </a:pPr>
            <a:r>
              <a:rPr lang="en-US" sz="2207" dirty="0">
                <a:solidFill>
                  <a:srgbClr val="000000"/>
                </a:solidFill>
                <a:latin typeface="Clear Sans Regular"/>
              </a:rPr>
              <a:t>3NF: Clearly there are no transitive dependencies, the schema is in 3NF.</a:t>
            </a:r>
          </a:p>
          <a:p>
            <a:pPr>
              <a:lnSpc>
                <a:spcPts val="3090"/>
              </a:lnSpc>
            </a:pPr>
            <a:r>
              <a:rPr lang="en-US" sz="2207" dirty="0">
                <a:solidFill>
                  <a:srgbClr val="000000"/>
                </a:solidFill>
                <a:latin typeface="Clear Sans Regular"/>
              </a:rPr>
              <a:t>BCNF: Since only trivial dependencies exist thus, our schema is in BCNF. And in every dependency alpha is the super key.</a:t>
            </a:r>
          </a:p>
          <a:p>
            <a:pPr>
              <a:lnSpc>
                <a:spcPts val="3090"/>
              </a:lnSpc>
            </a:pPr>
            <a:endParaRPr lang="en-US" sz="2207" dirty="0">
              <a:solidFill>
                <a:srgbClr val="000000"/>
              </a:solidFill>
              <a:latin typeface="Clear Sans Regular"/>
            </a:endParaRPr>
          </a:p>
        </p:txBody>
      </p:sp>
      <p:sp>
        <p:nvSpPr>
          <p:cNvPr id="7" name="AutoShape 7"/>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6579800" y="635899"/>
            <a:ext cx="10679500" cy="1298575"/>
          </a:xfrm>
          <a:prstGeom prst="rect">
            <a:avLst/>
          </a:prstGeom>
        </p:spPr>
        <p:txBody>
          <a:bodyPr lIns="0" tIns="0" rIns="0" bIns="0" rtlCol="0" anchor="t">
            <a:spAutoFit/>
          </a:bodyPr>
          <a:lstStyle/>
          <a:p>
            <a:pPr marL="0" lvl="0" indent="0" algn="r">
              <a:lnSpc>
                <a:spcPts val="9349"/>
              </a:lnSpc>
              <a:spcBef>
                <a:spcPct val="0"/>
              </a:spcBef>
            </a:pPr>
            <a:r>
              <a:rPr lang="en-US" sz="8499">
                <a:solidFill>
                  <a:srgbClr val="000000"/>
                </a:solidFill>
                <a:latin typeface="Alta Bold"/>
              </a:rPr>
              <a:t>OVERVIEW</a:t>
            </a:r>
          </a:p>
        </p:txBody>
      </p:sp>
      <p:sp>
        <p:nvSpPr>
          <p:cNvPr id="5" name="TextBox 5"/>
          <p:cNvSpPr txBox="1"/>
          <p:nvPr/>
        </p:nvSpPr>
        <p:spPr>
          <a:xfrm>
            <a:off x="713492" y="2700595"/>
            <a:ext cx="10928047" cy="555625"/>
          </a:xfrm>
          <a:prstGeom prst="rect">
            <a:avLst/>
          </a:prstGeom>
        </p:spPr>
        <p:txBody>
          <a:bodyPr lIns="0" tIns="0" rIns="0" bIns="0" rtlCol="0" anchor="t">
            <a:spAutoFit/>
          </a:bodyPr>
          <a:lstStyle/>
          <a:p>
            <a:pPr algn="r">
              <a:lnSpc>
                <a:spcPts val="4550"/>
              </a:lnSpc>
            </a:pPr>
            <a:r>
              <a:rPr lang="en-US" sz="3500">
                <a:solidFill>
                  <a:srgbClr val="000000"/>
                </a:solidFill>
                <a:latin typeface="Hammersmith One"/>
              </a:rPr>
              <a:t>WHY DO WE NEED YOUTUBE MANAGEMENT SYSTEM?</a:t>
            </a:r>
          </a:p>
        </p:txBody>
      </p:sp>
      <p:sp>
        <p:nvSpPr>
          <p:cNvPr id="6" name="TextBox 6"/>
          <p:cNvSpPr txBox="1"/>
          <p:nvPr/>
        </p:nvSpPr>
        <p:spPr>
          <a:xfrm>
            <a:off x="7016142" y="4424990"/>
            <a:ext cx="9806816" cy="4397809"/>
          </a:xfrm>
          <a:prstGeom prst="rect">
            <a:avLst/>
          </a:prstGeom>
        </p:spPr>
        <p:txBody>
          <a:bodyPr lIns="0" tIns="0" rIns="0" bIns="0" rtlCol="0" anchor="t">
            <a:spAutoFit/>
          </a:bodyPr>
          <a:lstStyle/>
          <a:p>
            <a:pPr algn="just">
              <a:lnSpc>
                <a:spcPts val="4351"/>
              </a:lnSpc>
            </a:pPr>
            <a:r>
              <a:rPr lang="en-US" sz="3107">
                <a:solidFill>
                  <a:srgbClr val="000000"/>
                </a:solidFill>
                <a:latin typeface="Clear Sans Regular Ultra-Bold"/>
              </a:rPr>
              <a:t>1. Improved data sharing and data security.</a:t>
            </a:r>
          </a:p>
          <a:p>
            <a:pPr algn="just">
              <a:lnSpc>
                <a:spcPts val="4351"/>
              </a:lnSpc>
            </a:pPr>
            <a:r>
              <a:rPr lang="en-US" sz="3107">
                <a:solidFill>
                  <a:srgbClr val="000000"/>
                </a:solidFill>
                <a:latin typeface="Clear Sans Regular Ultra-Bold"/>
              </a:rPr>
              <a:t>2. Effective data integration</a:t>
            </a:r>
          </a:p>
          <a:p>
            <a:pPr algn="just">
              <a:lnSpc>
                <a:spcPts val="4351"/>
              </a:lnSpc>
            </a:pPr>
            <a:r>
              <a:rPr lang="en-US" sz="3107">
                <a:solidFill>
                  <a:srgbClr val="000000"/>
                </a:solidFill>
                <a:latin typeface="Clear Sans Regular Ultra-Bold"/>
              </a:rPr>
              <a:t>3. Consistent, reliable data</a:t>
            </a:r>
          </a:p>
          <a:p>
            <a:pPr algn="just">
              <a:lnSpc>
                <a:spcPts val="4351"/>
              </a:lnSpc>
            </a:pPr>
            <a:r>
              <a:rPr lang="en-US" sz="3107">
                <a:solidFill>
                  <a:srgbClr val="000000"/>
                </a:solidFill>
                <a:latin typeface="Clear Sans Regular Ultra-Bold"/>
              </a:rPr>
              <a:t>4. Data that complies with privacy regulations</a:t>
            </a:r>
          </a:p>
          <a:p>
            <a:pPr algn="just">
              <a:lnSpc>
                <a:spcPts val="4351"/>
              </a:lnSpc>
            </a:pPr>
            <a:r>
              <a:rPr lang="en-US" sz="3107">
                <a:solidFill>
                  <a:srgbClr val="000000"/>
                </a:solidFill>
                <a:latin typeface="Clear Sans Regular Ultra-Bold"/>
              </a:rPr>
              <a:t>5. Increased productivity</a:t>
            </a:r>
          </a:p>
          <a:p>
            <a:pPr algn="just">
              <a:lnSpc>
                <a:spcPts val="4351"/>
              </a:lnSpc>
            </a:pPr>
            <a:r>
              <a:rPr lang="en-US" sz="3107">
                <a:solidFill>
                  <a:srgbClr val="000000"/>
                </a:solidFill>
                <a:latin typeface="Clear Sans Regular Ultra-Bold"/>
              </a:rPr>
              <a:t>6. Better decision-making</a:t>
            </a:r>
          </a:p>
          <a:p>
            <a:pPr algn="just">
              <a:lnSpc>
                <a:spcPts val="4351"/>
              </a:lnSpc>
            </a:pPr>
            <a:endParaRPr lang="en-US" sz="3107">
              <a:solidFill>
                <a:srgbClr val="000000"/>
              </a:solidFill>
              <a:latin typeface="Clear Sans Regular Ultra-Bold"/>
            </a:endParaRPr>
          </a:p>
          <a:p>
            <a:pPr algn="just">
              <a:lnSpc>
                <a:spcPts val="4351"/>
              </a:lnSpc>
            </a:pPr>
            <a:endParaRPr lang="en-US" sz="3107">
              <a:solidFill>
                <a:srgbClr val="000000"/>
              </a:solidFill>
              <a:latin typeface="Clear Sans Regular Ul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28700" y="1796249"/>
            <a:ext cx="16230600" cy="3887285"/>
          </a:xfrm>
          <a:prstGeom prst="rect">
            <a:avLst/>
          </a:prstGeom>
        </p:spPr>
        <p:txBody>
          <a:bodyPr lIns="0" tIns="0" rIns="0" bIns="0" rtlCol="0" anchor="t">
            <a:spAutoFit/>
          </a:bodyPr>
          <a:lstStyle/>
          <a:p>
            <a:pPr>
              <a:lnSpc>
                <a:spcPts val="3090"/>
              </a:lnSpc>
            </a:pPr>
            <a:r>
              <a:rPr lang="en-US" sz="2207" dirty="0">
                <a:solidFill>
                  <a:srgbClr val="000000"/>
                </a:solidFill>
                <a:latin typeface="Clear Sans Regular"/>
              </a:rPr>
              <a:t>9.</a:t>
            </a:r>
          </a:p>
          <a:p>
            <a:pPr>
              <a:lnSpc>
                <a:spcPts val="3090"/>
              </a:lnSpc>
            </a:pPr>
            <a:endParaRPr lang="en-US" sz="2207" dirty="0">
              <a:solidFill>
                <a:srgbClr val="000000"/>
              </a:solidFill>
              <a:latin typeface="Clear Sans Regular"/>
            </a:endParaRPr>
          </a:p>
          <a:p>
            <a:pPr algn="ctr">
              <a:lnSpc>
                <a:spcPts val="3090"/>
              </a:lnSpc>
            </a:pPr>
            <a:r>
              <a:rPr lang="en-US" sz="2207" dirty="0">
                <a:solidFill>
                  <a:srgbClr val="000000"/>
                </a:solidFill>
                <a:latin typeface="Clear Sans Regular Bold"/>
              </a:rPr>
              <a:t>Disliked(</a:t>
            </a:r>
            <a:r>
              <a:rPr lang="en-US" sz="2207" u="sng" dirty="0" err="1">
                <a:solidFill>
                  <a:srgbClr val="000000"/>
                </a:solidFill>
                <a:latin typeface="Clear Sans Regular Bold"/>
              </a:rPr>
              <a:t>VideoID,ViewerID</a:t>
            </a:r>
            <a:r>
              <a:rPr lang="en-US" sz="2207" dirty="0">
                <a:solidFill>
                  <a:srgbClr val="000000"/>
                </a:solidFill>
                <a:latin typeface="Clear Sans Regular Bold"/>
              </a:rPr>
              <a:t>)</a:t>
            </a:r>
          </a:p>
          <a:p>
            <a:pPr algn="ctr">
              <a:lnSpc>
                <a:spcPts val="3090"/>
              </a:lnSpc>
            </a:pPr>
            <a:endParaRPr lang="en-US" sz="2207" dirty="0">
              <a:solidFill>
                <a:srgbClr val="000000"/>
              </a:solidFill>
              <a:latin typeface="Clear Sans Regular Bold"/>
            </a:endParaRPr>
          </a:p>
          <a:p>
            <a:pPr>
              <a:lnSpc>
                <a:spcPts val="3090"/>
              </a:lnSpc>
            </a:pPr>
            <a:r>
              <a:rPr lang="en-US" sz="2207" dirty="0">
                <a:solidFill>
                  <a:srgbClr val="000000"/>
                </a:solidFill>
                <a:latin typeface="Clear Sans Regular"/>
              </a:rPr>
              <a:t>1NF : Assuming that every attribute is atomic we can say that the given schema is in 1NF.</a:t>
            </a:r>
          </a:p>
          <a:p>
            <a:pPr>
              <a:lnSpc>
                <a:spcPts val="3090"/>
              </a:lnSpc>
            </a:pPr>
            <a:r>
              <a:rPr lang="en-US" sz="2207" dirty="0">
                <a:solidFill>
                  <a:srgbClr val="000000"/>
                </a:solidFill>
                <a:latin typeface="Clear Sans Regular"/>
              </a:rPr>
              <a:t>2NF: Since the proper subset of the primary key is not determining any of the attributes thus we can say that the above schema is in 2NF.</a:t>
            </a:r>
          </a:p>
          <a:p>
            <a:pPr>
              <a:lnSpc>
                <a:spcPts val="3090"/>
              </a:lnSpc>
            </a:pPr>
            <a:r>
              <a:rPr lang="en-US" sz="2207" dirty="0">
                <a:solidFill>
                  <a:srgbClr val="000000"/>
                </a:solidFill>
                <a:latin typeface="Clear Sans Regular"/>
              </a:rPr>
              <a:t>3NF: Clearly there are no transitive dependencies, the schema is in 3NF.</a:t>
            </a:r>
          </a:p>
          <a:p>
            <a:pPr>
              <a:lnSpc>
                <a:spcPts val="3090"/>
              </a:lnSpc>
            </a:pPr>
            <a:r>
              <a:rPr lang="en-US" sz="2207" dirty="0">
                <a:solidFill>
                  <a:srgbClr val="000000"/>
                </a:solidFill>
                <a:latin typeface="Clear Sans Regular"/>
              </a:rPr>
              <a:t>BCNF: Since only trivial dependencies exist thus, our schema is in BCNF. And in every dependency alpha is the super key.</a:t>
            </a:r>
          </a:p>
          <a:p>
            <a:pPr algn="ctr">
              <a:lnSpc>
                <a:spcPts val="3090"/>
              </a:lnSpc>
            </a:pPr>
            <a:endParaRPr lang="en-US" sz="2207" dirty="0">
              <a:solidFill>
                <a:srgbClr val="000000"/>
              </a:solidFill>
              <a:latin typeface="Clear Sans Regular"/>
            </a:endParaRPr>
          </a:p>
        </p:txBody>
      </p:sp>
      <p:sp>
        <p:nvSpPr>
          <p:cNvPr id="6" name="TextBox 6"/>
          <p:cNvSpPr txBox="1"/>
          <p:nvPr/>
        </p:nvSpPr>
        <p:spPr>
          <a:xfrm>
            <a:off x="1028700" y="4905651"/>
            <a:ext cx="16230600" cy="5058860"/>
          </a:xfrm>
          <a:prstGeom prst="rect">
            <a:avLst/>
          </a:prstGeom>
        </p:spPr>
        <p:txBody>
          <a:bodyPr lIns="0" tIns="0" rIns="0" bIns="0" rtlCol="0" anchor="t">
            <a:spAutoFit/>
          </a:bodyPr>
          <a:lstStyle/>
          <a:p>
            <a:pPr>
              <a:lnSpc>
                <a:spcPts val="3090"/>
              </a:lnSpc>
            </a:pPr>
            <a:endParaRPr/>
          </a:p>
          <a:p>
            <a:pPr>
              <a:lnSpc>
                <a:spcPts val="3090"/>
              </a:lnSpc>
            </a:pPr>
            <a:r>
              <a:rPr lang="en-US" sz="2207">
                <a:solidFill>
                  <a:srgbClr val="000000"/>
                </a:solidFill>
                <a:latin typeface="Clear Sans Regular"/>
              </a:rPr>
              <a:t>10.</a:t>
            </a:r>
          </a:p>
          <a:p>
            <a:pPr>
              <a:lnSpc>
                <a:spcPts val="3090"/>
              </a:lnSpc>
            </a:pPr>
            <a:endParaRPr lang="en-US" sz="2207">
              <a:solidFill>
                <a:srgbClr val="000000"/>
              </a:solidFill>
              <a:latin typeface="Clear Sans Regular"/>
            </a:endParaRPr>
          </a:p>
          <a:p>
            <a:pPr algn="ctr">
              <a:lnSpc>
                <a:spcPts val="3090"/>
              </a:lnSpc>
            </a:pPr>
            <a:r>
              <a:rPr lang="en-US" sz="2207">
                <a:solidFill>
                  <a:srgbClr val="000000"/>
                </a:solidFill>
                <a:latin typeface="Clear Sans Regular Bold"/>
              </a:rPr>
              <a:t>Viewed(</a:t>
            </a:r>
            <a:r>
              <a:rPr lang="en-US" sz="2207" u="sng">
                <a:solidFill>
                  <a:srgbClr val="000000"/>
                </a:solidFill>
                <a:latin typeface="Clear Sans Regular Bold"/>
              </a:rPr>
              <a:t>VideoID,ViewerID</a:t>
            </a:r>
            <a:r>
              <a:rPr lang="en-US" sz="2207">
                <a:solidFill>
                  <a:srgbClr val="000000"/>
                </a:solidFill>
                <a:latin typeface="Clear Sans Regular Bold"/>
              </a:rPr>
              <a:t>)</a:t>
            </a:r>
          </a:p>
          <a:p>
            <a:pPr algn="ctr">
              <a:lnSpc>
                <a:spcPts val="3090"/>
              </a:lnSpc>
            </a:pPr>
            <a:endParaRPr lang="en-US" sz="2207">
              <a:solidFill>
                <a:srgbClr val="000000"/>
              </a:solidFill>
              <a:latin typeface="Clear Sans Regular Bold"/>
            </a:endParaRPr>
          </a:p>
          <a:p>
            <a:pPr>
              <a:lnSpc>
                <a:spcPts val="3090"/>
              </a:lnSpc>
            </a:pPr>
            <a:r>
              <a:rPr lang="en-US" sz="2207">
                <a:solidFill>
                  <a:srgbClr val="000000"/>
                </a:solidFill>
                <a:latin typeface="Clear Sans Regular"/>
              </a:rPr>
              <a:t>1NF : Assuming that every attribute is atomic we can say that the given schema is in 1NF.</a:t>
            </a:r>
          </a:p>
          <a:p>
            <a:pPr>
              <a:lnSpc>
                <a:spcPts val="3090"/>
              </a:lnSpc>
            </a:pPr>
            <a:r>
              <a:rPr lang="en-US" sz="2207">
                <a:solidFill>
                  <a:srgbClr val="000000"/>
                </a:solidFill>
                <a:latin typeface="Clear Sans Regular"/>
              </a:rPr>
              <a:t>2NF: Since the proper subset of the primary key is not determining any of the attributes thus we can say that the above schema is in 2NF.</a:t>
            </a:r>
          </a:p>
          <a:p>
            <a:pPr>
              <a:lnSpc>
                <a:spcPts val="3090"/>
              </a:lnSpc>
            </a:pPr>
            <a:r>
              <a:rPr lang="en-US" sz="2207">
                <a:solidFill>
                  <a:srgbClr val="000000"/>
                </a:solidFill>
                <a:latin typeface="Clear Sans Regular"/>
              </a:rPr>
              <a:t>3NF: Clearly there are no transitive dependencies, the schema is in 3NF.</a:t>
            </a:r>
          </a:p>
          <a:p>
            <a:pPr>
              <a:lnSpc>
                <a:spcPts val="3090"/>
              </a:lnSpc>
            </a:pPr>
            <a:r>
              <a:rPr lang="en-US" sz="2207">
                <a:solidFill>
                  <a:srgbClr val="000000"/>
                </a:solidFill>
                <a:latin typeface="Clear Sans Regular"/>
              </a:rPr>
              <a:t>BCNF: Since only trivial dependencies exists thus, our schema is in BCNF. And in every dependency alpha is the super key.</a:t>
            </a:r>
          </a:p>
          <a:p>
            <a:pPr>
              <a:lnSpc>
                <a:spcPts val="3090"/>
              </a:lnSpc>
            </a:pPr>
            <a:endParaRPr lang="en-US" sz="2207">
              <a:solidFill>
                <a:srgbClr val="000000"/>
              </a:solidFill>
              <a:latin typeface="Clear Sans Regular"/>
            </a:endParaRPr>
          </a:p>
          <a:p>
            <a:pPr>
              <a:lnSpc>
                <a:spcPts val="3090"/>
              </a:lnSpc>
            </a:pPr>
            <a:endParaRPr lang="en-US" sz="2207">
              <a:solidFill>
                <a:srgbClr val="000000"/>
              </a:solidFill>
              <a:latin typeface="Clear Sans Regular"/>
            </a:endParaRPr>
          </a:p>
          <a:p>
            <a:pPr>
              <a:lnSpc>
                <a:spcPts val="3090"/>
              </a:lnSpc>
            </a:pPr>
            <a:endParaRPr lang="en-US" sz="2207">
              <a:solidFill>
                <a:srgbClr val="000000"/>
              </a:solidFill>
              <a:latin typeface="Clear Sans Regular"/>
            </a:endParaRPr>
          </a:p>
        </p:txBody>
      </p:sp>
      <p:sp>
        <p:nvSpPr>
          <p:cNvPr id="7" name="AutoShape 7"/>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38225" y="1420414"/>
            <a:ext cx="16154400" cy="8317726"/>
          </a:xfrm>
          <a:prstGeom prst="rect">
            <a:avLst/>
          </a:prstGeom>
        </p:spPr>
        <p:txBody>
          <a:bodyPr lIns="0" tIns="0" rIns="0" bIns="0" rtlCol="0" anchor="t">
            <a:spAutoFit/>
          </a:bodyPr>
          <a:lstStyle/>
          <a:p>
            <a:pPr>
              <a:lnSpc>
                <a:spcPts val="3075"/>
              </a:lnSpc>
            </a:pPr>
            <a:r>
              <a:rPr lang="en-US" sz="2196" dirty="0">
                <a:solidFill>
                  <a:srgbClr val="000000"/>
                </a:solidFill>
                <a:latin typeface="Clear Sans Regular"/>
              </a:rPr>
              <a:t>11.</a:t>
            </a:r>
          </a:p>
          <a:p>
            <a:pPr>
              <a:lnSpc>
                <a:spcPts val="3075"/>
              </a:lnSpc>
            </a:pPr>
            <a:endParaRPr lang="en-US" sz="2196" dirty="0">
              <a:solidFill>
                <a:srgbClr val="000000"/>
              </a:solidFill>
              <a:latin typeface="Clear Sans Regular"/>
            </a:endParaRPr>
          </a:p>
          <a:p>
            <a:pPr algn="ctr">
              <a:lnSpc>
                <a:spcPts val="3075"/>
              </a:lnSpc>
            </a:pPr>
            <a:r>
              <a:rPr lang="en-US" sz="2196" dirty="0">
                <a:solidFill>
                  <a:srgbClr val="000000"/>
                </a:solidFill>
                <a:latin typeface="Clear Sans Regular Bold"/>
              </a:rPr>
              <a:t>Subscriber(</a:t>
            </a:r>
            <a:r>
              <a:rPr lang="en-US" sz="2196" u="sng" dirty="0" err="1">
                <a:solidFill>
                  <a:srgbClr val="000000"/>
                </a:solidFill>
                <a:latin typeface="Clear Sans Regular Bold"/>
              </a:rPr>
              <a:t>VideoID</a:t>
            </a:r>
            <a:r>
              <a:rPr lang="en-US" sz="2196" u="sng" dirty="0">
                <a:solidFill>
                  <a:srgbClr val="000000"/>
                </a:solidFill>
                <a:latin typeface="Clear Sans Regular Bold"/>
              </a:rPr>
              <a:t>,</a:t>
            </a:r>
            <a:r>
              <a:rPr lang="en-US" sz="2196" dirty="0">
                <a:solidFill>
                  <a:srgbClr val="000000"/>
                </a:solidFill>
                <a:latin typeface="Clear Sans Regular Bold"/>
              </a:rPr>
              <a:t> </a:t>
            </a:r>
            <a:r>
              <a:rPr lang="en-US" sz="2196" u="sng" dirty="0" err="1">
                <a:solidFill>
                  <a:srgbClr val="000000"/>
                </a:solidFill>
                <a:latin typeface="Clear Sans Regular Bold"/>
              </a:rPr>
              <a:t>ViewerID</a:t>
            </a:r>
            <a:r>
              <a:rPr lang="en-US" sz="2196" u="sng" dirty="0">
                <a:solidFill>
                  <a:srgbClr val="000000"/>
                </a:solidFill>
                <a:latin typeface="Clear Sans Regular Bold"/>
              </a:rPr>
              <a:t>,</a:t>
            </a:r>
            <a:r>
              <a:rPr lang="en-US" sz="2196" dirty="0">
                <a:solidFill>
                  <a:srgbClr val="000000"/>
                </a:solidFill>
                <a:latin typeface="Clear Sans Regular Bold"/>
              </a:rPr>
              <a:t> </a:t>
            </a:r>
            <a:r>
              <a:rPr lang="en-US" sz="2196" u="sng" dirty="0" err="1">
                <a:solidFill>
                  <a:srgbClr val="000000"/>
                </a:solidFill>
                <a:latin typeface="Clear Sans Regular Bold"/>
              </a:rPr>
              <a:t>DateOfSubscription</a:t>
            </a:r>
            <a:r>
              <a:rPr lang="en-US" sz="2196" dirty="0">
                <a:solidFill>
                  <a:srgbClr val="000000"/>
                </a:solidFill>
                <a:latin typeface="Clear Sans Regular Bold"/>
              </a:rPr>
              <a:t>)</a:t>
            </a:r>
          </a:p>
          <a:p>
            <a:pPr algn="ctr">
              <a:lnSpc>
                <a:spcPts val="3075"/>
              </a:lnSpc>
            </a:pPr>
            <a:endParaRPr lang="en-US" sz="2196" dirty="0">
              <a:solidFill>
                <a:srgbClr val="000000"/>
              </a:solidFill>
              <a:latin typeface="Clear Sans Regular Bold"/>
            </a:endParaRPr>
          </a:p>
          <a:p>
            <a:pPr>
              <a:lnSpc>
                <a:spcPts val="3075"/>
              </a:lnSpc>
            </a:pPr>
            <a:r>
              <a:rPr lang="en-US" sz="2196" dirty="0">
                <a:solidFill>
                  <a:srgbClr val="000000"/>
                </a:solidFill>
                <a:latin typeface="Clear Sans Regular"/>
              </a:rPr>
              <a:t>1NF : Assuming that every attribute is atomic we can say that the given schema is in 1NF.</a:t>
            </a:r>
          </a:p>
          <a:p>
            <a:pPr>
              <a:lnSpc>
                <a:spcPts val="3075"/>
              </a:lnSpc>
            </a:pPr>
            <a:r>
              <a:rPr lang="en-US" sz="2196" dirty="0">
                <a:solidFill>
                  <a:srgbClr val="000000"/>
                </a:solidFill>
                <a:latin typeface="Clear Sans Regular"/>
              </a:rPr>
              <a:t>2NF: Since the proper subset of the primary key is not determining any of the attributes thus we can say that the above schema is in 2NF.</a:t>
            </a:r>
          </a:p>
          <a:p>
            <a:pPr>
              <a:lnSpc>
                <a:spcPts val="3075"/>
              </a:lnSpc>
            </a:pPr>
            <a:r>
              <a:rPr lang="en-US" sz="2196" dirty="0">
                <a:solidFill>
                  <a:srgbClr val="000000"/>
                </a:solidFill>
                <a:latin typeface="Clear Sans Regular"/>
              </a:rPr>
              <a:t>3NF: Clearly there are no transitive dependencies, the schema is in 3NF.</a:t>
            </a:r>
          </a:p>
          <a:p>
            <a:pPr>
              <a:lnSpc>
                <a:spcPts val="3075"/>
              </a:lnSpc>
            </a:pPr>
            <a:r>
              <a:rPr lang="en-US" sz="2196" dirty="0">
                <a:solidFill>
                  <a:srgbClr val="000000"/>
                </a:solidFill>
                <a:latin typeface="Clear Sans Regular"/>
              </a:rPr>
              <a:t>BCNF: Since only trivial dependencies exist thus, our schema is in BCNF. And in every dependency alpha is the super key.</a:t>
            </a:r>
          </a:p>
          <a:p>
            <a:pPr>
              <a:lnSpc>
                <a:spcPts val="3075"/>
              </a:lnSpc>
            </a:pPr>
            <a:endParaRPr lang="en-US" sz="2196" dirty="0">
              <a:solidFill>
                <a:srgbClr val="000000"/>
              </a:solidFill>
              <a:latin typeface="Clear Sans Regular"/>
            </a:endParaRPr>
          </a:p>
          <a:p>
            <a:pPr>
              <a:lnSpc>
                <a:spcPts val="3075"/>
              </a:lnSpc>
            </a:pPr>
            <a:r>
              <a:rPr lang="en-US" sz="2196" dirty="0">
                <a:solidFill>
                  <a:srgbClr val="000000"/>
                </a:solidFill>
                <a:latin typeface="Clear Sans Regular"/>
              </a:rPr>
              <a:t>12.</a:t>
            </a:r>
          </a:p>
          <a:p>
            <a:pPr algn="ctr">
              <a:lnSpc>
                <a:spcPts val="3075"/>
              </a:lnSpc>
            </a:pPr>
            <a:r>
              <a:rPr lang="en-US" sz="2196" dirty="0">
                <a:solidFill>
                  <a:srgbClr val="000000"/>
                </a:solidFill>
                <a:latin typeface="Clear Sans Regular Bold"/>
              </a:rPr>
              <a:t>Ad_type1(</a:t>
            </a:r>
            <a:r>
              <a:rPr lang="en-US" sz="2196" u="sng" dirty="0" err="1">
                <a:solidFill>
                  <a:srgbClr val="000000"/>
                </a:solidFill>
                <a:latin typeface="Clear Sans Regular Bold"/>
              </a:rPr>
              <a:t>ID</a:t>
            </a:r>
            <a:r>
              <a:rPr lang="en-US" sz="2196" dirty="0" err="1">
                <a:solidFill>
                  <a:srgbClr val="000000"/>
                </a:solidFill>
                <a:latin typeface="Clear Sans Regular Bold"/>
              </a:rPr>
              <a:t>,RevenueValue</a:t>
            </a:r>
            <a:r>
              <a:rPr lang="en-US" sz="2196" dirty="0">
                <a:solidFill>
                  <a:srgbClr val="000000"/>
                </a:solidFill>
                <a:latin typeface="Clear Sans Regular Bold"/>
              </a:rPr>
              <a:t>)</a:t>
            </a:r>
          </a:p>
          <a:p>
            <a:pPr>
              <a:lnSpc>
                <a:spcPts val="3075"/>
              </a:lnSpc>
            </a:pPr>
            <a:r>
              <a:rPr lang="en-US" sz="2196" dirty="0">
                <a:solidFill>
                  <a:srgbClr val="000000"/>
                </a:solidFill>
                <a:latin typeface="Clear Sans Regular"/>
              </a:rPr>
              <a:t>1NF : Assuming that every attribute is atomic we can say that the given schema is in 1NF.</a:t>
            </a:r>
          </a:p>
          <a:p>
            <a:pPr>
              <a:lnSpc>
                <a:spcPts val="3075"/>
              </a:lnSpc>
            </a:pPr>
            <a:r>
              <a:rPr lang="en-US" sz="2196" dirty="0">
                <a:solidFill>
                  <a:srgbClr val="000000"/>
                </a:solidFill>
                <a:latin typeface="Clear Sans Regular"/>
              </a:rPr>
              <a:t>2NF: Since the proper subset of the primary key is not determining any of the attributes thus we can say that the above schema is in 2NF.</a:t>
            </a:r>
          </a:p>
          <a:p>
            <a:pPr>
              <a:lnSpc>
                <a:spcPts val="3075"/>
              </a:lnSpc>
            </a:pPr>
            <a:r>
              <a:rPr lang="en-US" sz="2196" dirty="0">
                <a:solidFill>
                  <a:srgbClr val="000000"/>
                </a:solidFill>
                <a:latin typeface="Clear Sans Regular"/>
              </a:rPr>
              <a:t>3NF: Clearly there are no transitive dependencies, the schema is in 3NF.</a:t>
            </a:r>
          </a:p>
          <a:p>
            <a:pPr>
              <a:lnSpc>
                <a:spcPts val="3075"/>
              </a:lnSpc>
            </a:pPr>
            <a:r>
              <a:rPr lang="en-US" sz="2196" dirty="0">
                <a:solidFill>
                  <a:srgbClr val="000000"/>
                </a:solidFill>
                <a:latin typeface="Clear Sans Regular"/>
              </a:rPr>
              <a:t>BCNF: Since only trivial dependencies exist thus, our schema is in BCNF. And in every dependency alpha is the super key.</a:t>
            </a:r>
          </a:p>
          <a:p>
            <a:pPr>
              <a:lnSpc>
                <a:spcPts val="3075"/>
              </a:lnSpc>
            </a:pPr>
            <a:endParaRPr lang="en-US" sz="2196" dirty="0">
              <a:solidFill>
                <a:srgbClr val="000000"/>
              </a:solidFill>
              <a:latin typeface="Clear Sans Regular"/>
            </a:endParaRPr>
          </a:p>
          <a:p>
            <a:pPr>
              <a:lnSpc>
                <a:spcPts val="3075"/>
              </a:lnSpc>
            </a:pPr>
            <a:endParaRPr lang="en-US" sz="2196" dirty="0">
              <a:solidFill>
                <a:srgbClr val="000000"/>
              </a:solidFill>
              <a:latin typeface="Clear Sans Regular"/>
            </a:endParaRPr>
          </a:p>
          <a:p>
            <a:pPr>
              <a:lnSpc>
                <a:spcPts val="3075"/>
              </a:lnSpc>
            </a:pPr>
            <a:endParaRPr lang="en-US" sz="2196" dirty="0">
              <a:solidFill>
                <a:srgbClr val="000000"/>
              </a:solidFill>
              <a:latin typeface="Clear Sans Regular"/>
            </a:endParaRPr>
          </a:p>
          <a:p>
            <a:pPr algn="ctr">
              <a:lnSpc>
                <a:spcPts val="3075"/>
              </a:lnSpc>
            </a:pPr>
            <a:endParaRPr lang="en-US" sz="2196" dirty="0">
              <a:solidFill>
                <a:srgbClr val="000000"/>
              </a:solidFill>
              <a:latin typeface="Clear Sans Regular"/>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829796" cy="1275367"/>
          </a:xfrm>
          <a:prstGeom prst="rect">
            <a:avLst/>
          </a:prstGeom>
        </p:spPr>
        <p:txBody>
          <a:bodyPr lIns="0" tIns="0" rIns="0" bIns="0" rtlCol="0" anchor="t">
            <a:spAutoFit/>
          </a:bodyPr>
          <a:lstStyle/>
          <a:p>
            <a:pPr>
              <a:lnSpc>
                <a:spcPts val="4777"/>
              </a:lnSpc>
            </a:pPr>
            <a:r>
              <a:rPr lang="en-US" sz="4423" spc="-44">
                <a:solidFill>
                  <a:srgbClr val="000000"/>
                </a:solidFill>
                <a:latin typeface="Alta Bold"/>
              </a:rPr>
              <a:t>DECOMPOSITION (USING NORMALIZATION) :</a:t>
            </a:r>
          </a:p>
          <a:p>
            <a:pPr marL="0" lvl="0" indent="0">
              <a:lnSpc>
                <a:spcPts val="4777"/>
              </a:lnSpc>
              <a:spcBef>
                <a:spcPct val="0"/>
              </a:spcBef>
            </a:pPr>
            <a:endParaRPr lang="en-US" sz="4423" spc="-44">
              <a:solidFill>
                <a:srgbClr val="000000"/>
              </a:solidFill>
              <a:latin typeface="Alta Bold"/>
            </a:endParaRPr>
          </a:p>
        </p:txBody>
      </p:sp>
      <p:sp>
        <p:nvSpPr>
          <p:cNvPr id="5" name="TextBox 5"/>
          <p:cNvSpPr txBox="1"/>
          <p:nvPr/>
        </p:nvSpPr>
        <p:spPr>
          <a:xfrm>
            <a:off x="1019175" y="1813838"/>
            <a:ext cx="16154400" cy="6621223"/>
          </a:xfrm>
          <a:prstGeom prst="rect">
            <a:avLst/>
          </a:prstGeom>
        </p:spPr>
        <p:txBody>
          <a:bodyPr lIns="0" tIns="0" rIns="0" bIns="0" rtlCol="0" anchor="t">
            <a:spAutoFit/>
          </a:bodyPr>
          <a:lstStyle/>
          <a:p>
            <a:pPr>
              <a:lnSpc>
                <a:spcPts val="3075"/>
              </a:lnSpc>
            </a:pPr>
            <a:r>
              <a:rPr lang="en-US" sz="2196" dirty="0">
                <a:solidFill>
                  <a:srgbClr val="000000"/>
                </a:solidFill>
                <a:latin typeface="Clear Sans Regular"/>
              </a:rPr>
              <a:t>13. </a:t>
            </a:r>
          </a:p>
          <a:p>
            <a:pPr algn="ctr">
              <a:lnSpc>
                <a:spcPts val="3075"/>
              </a:lnSpc>
            </a:pPr>
            <a:r>
              <a:rPr lang="en-US" sz="2196" dirty="0">
                <a:solidFill>
                  <a:srgbClr val="000000"/>
                </a:solidFill>
                <a:latin typeface="Clear Sans Regular Bold"/>
              </a:rPr>
              <a:t>Ad_type2(</a:t>
            </a:r>
            <a:r>
              <a:rPr lang="en-US" sz="2196" u="sng" dirty="0" err="1">
                <a:solidFill>
                  <a:srgbClr val="000000"/>
                </a:solidFill>
                <a:latin typeface="Clear Sans Regular Bold"/>
              </a:rPr>
              <a:t>ID</a:t>
            </a:r>
            <a:r>
              <a:rPr lang="en-US" sz="2196" dirty="0" err="1">
                <a:solidFill>
                  <a:srgbClr val="000000"/>
                </a:solidFill>
                <a:latin typeface="Clear Sans Regular Bold"/>
              </a:rPr>
              <a:t>,PayperThousandClicks</a:t>
            </a:r>
            <a:r>
              <a:rPr lang="en-US" sz="2196" dirty="0">
                <a:solidFill>
                  <a:srgbClr val="000000"/>
                </a:solidFill>
                <a:latin typeface="Clear Sans Regular Bold"/>
              </a:rPr>
              <a:t>)</a:t>
            </a:r>
          </a:p>
          <a:p>
            <a:pPr>
              <a:lnSpc>
                <a:spcPts val="3075"/>
              </a:lnSpc>
            </a:pPr>
            <a:r>
              <a:rPr lang="en-US" sz="2196" dirty="0">
                <a:solidFill>
                  <a:srgbClr val="000000"/>
                </a:solidFill>
                <a:latin typeface="Clear Sans Regular"/>
              </a:rPr>
              <a:t>1NF : Assuming that every attribute is atomic we can say that the given schema is in 1NF.</a:t>
            </a:r>
          </a:p>
          <a:p>
            <a:pPr>
              <a:lnSpc>
                <a:spcPts val="3075"/>
              </a:lnSpc>
            </a:pPr>
            <a:r>
              <a:rPr lang="en-US" sz="2196" dirty="0">
                <a:solidFill>
                  <a:srgbClr val="000000"/>
                </a:solidFill>
                <a:latin typeface="Clear Sans Regular"/>
              </a:rPr>
              <a:t>2NF: Since the proper subset of the primary key is not determining any of the attributes thus we can say that the above schema is in 2NF.</a:t>
            </a:r>
          </a:p>
          <a:p>
            <a:pPr>
              <a:lnSpc>
                <a:spcPts val="3075"/>
              </a:lnSpc>
            </a:pPr>
            <a:r>
              <a:rPr lang="en-US" sz="2196" dirty="0">
                <a:solidFill>
                  <a:srgbClr val="000000"/>
                </a:solidFill>
                <a:latin typeface="Clear Sans Regular"/>
              </a:rPr>
              <a:t>3NF: Clearly there are no transitive dependencies, the schema is in 3NF.</a:t>
            </a:r>
          </a:p>
          <a:p>
            <a:pPr>
              <a:lnSpc>
                <a:spcPts val="3075"/>
              </a:lnSpc>
            </a:pPr>
            <a:r>
              <a:rPr lang="en-US" sz="2196" dirty="0">
                <a:solidFill>
                  <a:srgbClr val="000000"/>
                </a:solidFill>
                <a:latin typeface="Clear Sans Regular"/>
              </a:rPr>
              <a:t>BCNF: Since only trivial dependencies exist thus, our schema is in BCNF. And in every dependency alpha is the super key.</a:t>
            </a:r>
          </a:p>
          <a:p>
            <a:pPr>
              <a:lnSpc>
                <a:spcPts val="3075"/>
              </a:lnSpc>
            </a:pPr>
            <a:endParaRPr lang="en-US" sz="2196" dirty="0">
              <a:solidFill>
                <a:srgbClr val="000000"/>
              </a:solidFill>
              <a:latin typeface="Clear Sans Regular"/>
            </a:endParaRPr>
          </a:p>
          <a:p>
            <a:pPr>
              <a:lnSpc>
                <a:spcPts val="3075"/>
              </a:lnSpc>
            </a:pPr>
            <a:r>
              <a:rPr lang="en-US" sz="2196" dirty="0">
                <a:solidFill>
                  <a:srgbClr val="000000"/>
                </a:solidFill>
                <a:latin typeface="Clear Sans Regular"/>
              </a:rPr>
              <a:t>14.</a:t>
            </a:r>
          </a:p>
          <a:p>
            <a:pPr algn="ctr">
              <a:lnSpc>
                <a:spcPts val="3075"/>
              </a:lnSpc>
            </a:pPr>
            <a:r>
              <a:rPr lang="en-US" sz="2196" dirty="0">
                <a:solidFill>
                  <a:srgbClr val="000000"/>
                </a:solidFill>
                <a:latin typeface="Clear Sans Regular"/>
              </a:rPr>
              <a:t> </a:t>
            </a:r>
            <a:r>
              <a:rPr lang="en-US" sz="2196" dirty="0">
                <a:solidFill>
                  <a:srgbClr val="000000"/>
                </a:solidFill>
                <a:latin typeface="Clear Sans Regular Bold"/>
              </a:rPr>
              <a:t>Revenue(</a:t>
            </a:r>
            <a:r>
              <a:rPr lang="en-US" sz="2196" u="sng" dirty="0">
                <a:solidFill>
                  <a:srgbClr val="000000"/>
                </a:solidFill>
                <a:latin typeface="Clear Sans Regular Bold"/>
              </a:rPr>
              <a:t>Ad_type1.ID</a:t>
            </a:r>
            <a:r>
              <a:rPr lang="en-US" sz="2196" dirty="0">
                <a:solidFill>
                  <a:srgbClr val="000000"/>
                </a:solidFill>
                <a:latin typeface="Clear Sans Regular Bold"/>
              </a:rPr>
              <a:t>,</a:t>
            </a:r>
            <a:r>
              <a:rPr lang="en-US" sz="2196" u="sng" dirty="0">
                <a:solidFill>
                  <a:srgbClr val="000000"/>
                </a:solidFill>
                <a:latin typeface="Clear Sans Regular Bold"/>
              </a:rPr>
              <a:t>Ad_type2.ID</a:t>
            </a:r>
            <a:r>
              <a:rPr lang="en-US" sz="2196" dirty="0">
                <a:solidFill>
                  <a:srgbClr val="000000"/>
                </a:solidFill>
                <a:latin typeface="Clear Sans Regular Bold"/>
              </a:rPr>
              <a:t>,</a:t>
            </a:r>
            <a:r>
              <a:rPr lang="en-US" sz="2196" u="sng" dirty="0">
                <a:solidFill>
                  <a:srgbClr val="000000"/>
                </a:solidFill>
                <a:latin typeface="Clear Sans Regular Bold"/>
              </a:rPr>
              <a:t>VideoID</a:t>
            </a:r>
            <a:r>
              <a:rPr lang="en-US" sz="2196" dirty="0">
                <a:solidFill>
                  <a:srgbClr val="000000"/>
                </a:solidFill>
                <a:latin typeface="Clear Sans Regular Bold"/>
              </a:rPr>
              <a:t>)</a:t>
            </a:r>
          </a:p>
          <a:p>
            <a:pPr>
              <a:lnSpc>
                <a:spcPts val="3075"/>
              </a:lnSpc>
            </a:pPr>
            <a:r>
              <a:rPr lang="en-US" sz="2196" dirty="0">
                <a:solidFill>
                  <a:srgbClr val="000000"/>
                </a:solidFill>
                <a:latin typeface="Clear Sans Regular"/>
              </a:rPr>
              <a:t>1NF : Assuming that every attribute is atomic we can say that the given schema is in 1NF.</a:t>
            </a:r>
          </a:p>
          <a:p>
            <a:pPr>
              <a:lnSpc>
                <a:spcPts val="3075"/>
              </a:lnSpc>
            </a:pPr>
            <a:r>
              <a:rPr lang="en-US" sz="2196" dirty="0">
                <a:solidFill>
                  <a:srgbClr val="000000"/>
                </a:solidFill>
                <a:latin typeface="Clear Sans Regular"/>
              </a:rPr>
              <a:t>2NF: Since the proper subset of the primary key is not determining any of the attributes thus we can say that the above schema is in 2NF.</a:t>
            </a:r>
          </a:p>
          <a:p>
            <a:pPr>
              <a:lnSpc>
                <a:spcPts val="3075"/>
              </a:lnSpc>
            </a:pPr>
            <a:r>
              <a:rPr lang="en-US" sz="2196" dirty="0">
                <a:solidFill>
                  <a:srgbClr val="000000"/>
                </a:solidFill>
                <a:latin typeface="Clear Sans Regular"/>
              </a:rPr>
              <a:t>3NF: Clearly there are no transitive dependencies, the schema is in 3NF.</a:t>
            </a:r>
          </a:p>
          <a:p>
            <a:pPr>
              <a:lnSpc>
                <a:spcPts val="3075"/>
              </a:lnSpc>
            </a:pPr>
            <a:r>
              <a:rPr lang="en-US" sz="2196" dirty="0">
                <a:solidFill>
                  <a:srgbClr val="000000"/>
                </a:solidFill>
                <a:latin typeface="Clear Sans Regular"/>
              </a:rPr>
              <a:t>BCNF: Since only trivial dependencies exist thus, our schema is in BCNF. And in every dependency alpha is the super key.</a:t>
            </a:r>
          </a:p>
          <a:p>
            <a:pPr>
              <a:lnSpc>
                <a:spcPts val="3075"/>
              </a:lnSpc>
            </a:pPr>
            <a:endParaRPr lang="en-US" sz="2196" dirty="0">
              <a:solidFill>
                <a:srgbClr val="000000"/>
              </a:solidFill>
              <a:latin typeface="Clear Sans Regular"/>
            </a:endParaRPr>
          </a:p>
          <a:p>
            <a:pPr algn="ctr">
              <a:lnSpc>
                <a:spcPts val="3075"/>
              </a:lnSpc>
            </a:pPr>
            <a:endParaRPr lang="en-US" sz="2196" dirty="0">
              <a:solidFill>
                <a:srgbClr val="000000"/>
              </a:solidFill>
              <a:latin typeface="Clear Sans Regular"/>
            </a:endParaRPr>
          </a:p>
        </p:txBody>
      </p:sp>
      <p:sp>
        <p:nvSpPr>
          <p:cNvPr id="6" name="AutoShape 6"/>
          <p:cNvSpPr/>
          <p:nvPr/>
        </p:nvSpPr>
        <p:spPr>
          <a:xfrm>
            <a:off x="7032255" y="1639489"/>
            <a:ext cx="388725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785142" y="3085309"/>
            <a:ext cx="14717717" cy="4896605"/>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6" name="TextBox 6"/>
          <p:cNvSpPr txBox="1"/>
          <p:nvPr/>
        </p:nvSpPr>
        <p:spPr>
          <a:xfrm>
            <a:off x="7315200" y="8115300"/>
            <a:ext cx="3581400" cy="1119793"/>
          </a:xfrm>
          <a:prstGeom prst="rect">
            <a:avLst/>
          </a:prstGeom>
        </p:spPr>
        <p:txBody>
          <a:bodyPr wrap="square" lIns="0" tIns="0" rIns="0" bIns="0" rtlCol="0" anchor="t">
            <a:spAutoFit/>
          </a:bodyPr>
          <a:lstStyle/>
          <a:p>
            <a:pPr algn="ctr">
              <a:lnSpc>
                <a:spcPts val="9154"/>
              </a:lnSpc>
            </a:pPr>
            <a:r>
              <a:rPr lang="en-US" sz="6538">
                <a:solidFill>
                  <a:srgbClr val="000000"/>
                </a:solidFill>
                <a:latin typeface="Clear Sans Bold"/>
              </a:rPr>
              <a:t>Channel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028700" y="2024065"/>
            <a:ext cx="10609212" cy="4162351"/>
          </a:xfrm>
          <a:prstGeom prst="rect">
            <a:avLst/>
          </a:prstGeom>
        </p:spPr>
      </p:pic>
      <p:pic>
        <p:nvPicPr>
          <p:cNvPr id="5" name="Picture 5"/>
          <p:cNvPicPr>
            <a:picLocks noChangeAspect="1"/>
          </p:cNvPicPr>
          <p:nvPr/>
        </p:nvPicPr>
        <p:blipFill>
          <a:blip r:embed="rId3"/>
          <a:srcRect/>
          <a:stretch>
            <a:fillRect/>
          </a:stretch>
        </p:blipFill>
        <p:spPr>
          <a:xfrm>
            <a:off x="11934696" y="3901450"/>
            <a:ext cx="5105502" cy="5356850"/>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12894723" y="2414847"/>
            <a:ext cx="3259677" cy="1089465"/>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video 2</a:t>
            </a:r>
          </a:p>
        </p:txBody>
      </p:sp>
      <p:sp>
        <p:nvSpPr>
          <p:cNvPr id="8" name="TextBox 8"/>
          <p:cNvSpPr txBox="1"/>
          <p:nvPr/>
        </p:nvSpPr>
        <p:spPr>
          <a:xfrm>
            <a:off x="4056443" y="6456050"/>
            <a:ext cx="4096958" cy="1089465"/>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video 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5284524" y="1651648"/>
            <a:ext cx="6058207" cy="6892452"/>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6" name="TextBox 6"/>
          <p:cNvSpPr txBox="1"/>
          <p:nvPr/>
        </p:nvSpPr>
        <p:spPr>
          <a:xfrm>
            <a:off x="6999356" y="8591725"/>
            <a:ext cx="3059044" cy="1089465"/>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Viewer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2403515" y="2084621"/>
            <a:ext cx="12973559" cy="5031903"/>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6" name="TextBox 6"/>
          <p:cNvSpPr txBox="1"/>
          <p:nvPr/>
        </p:nvSpPr>
        <p:spPr>
          <a:xfrm>
            <a:off x="6324005" y="8138507"/>
            <a:ext cx="5187315"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Premiumuser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104900" y="1739488"/>
            <a:ext cx="8674812" cy="4671053"/>
          </a:xfrm>
          <a:prstGeom prst="rect">
            <a:avLst/>
          </a:prstGeom>
        </p:spPr>
      </p:pic>
      <p:pic>
        <p:nvPicPr>
          <p:cNvPr id="5" name="Picture 5"/>
          <p:cNvPicPr>
            <a:picLocks noChangeAspect="1"/>
          </p:cNvPicPr>
          <p:nvPr/>
        </p:nvPicPr>
        <p:blipFill>
          <a:blip r:embed="rId3"/>
          <a:srcRect/>
          <a:stretch>
            <a:fillRect/>
          </a:stretch>
        </p:blipFill>
        <p:spPr>
          <a:xfrm>
            <a:off x="9949060" y="5384463"/>
            <a:ext cx="7465594" cy="4125243"/>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1858942" y="6543891"/>
            <a:ext cx="7166729"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nonpremiumuser1</a:t>
            </a:r>
          </a:p>
        </p:txBody>
      </p:sp>
      <p:sp>
        <p:nvSpPr>
          <p:cNvPr id="8" name="TextBox 8"/>
          <p:cNvSpPr txBox="1"/>
          <p:nvPr/>
        </p:nvSpPr>
        <p:spPr>
          <a:xfrm>
            <a:off x="10113911" y="3951190"/>
            <a:ext cx="7135892"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nonpremiumuser2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262468" y="1803083"/>
            <a:ext cx="5794559" cy="5661132"/>
          </a:xfrm>
          <a:prstGeom prst="rect">
            <a:avLst/>
          </a:prstGeom>
        </p:spPr>
      </p:pic>
      <p:pic>
        <p:nvPicPr>
          <p:cNvPr id="5" name="Picture 5"/>
          <p:cNvPicPr>
            <a:picLocks noChangeAspect="1"/>
          </p:cNvPicPr>
          <p:nvPr/>
        </p:nvPicPr>
        <p:blipFill>
          <a:blip r:embed="rId3"/>
          <a:srcRect/>
          <a:stretch>
            <a:fillRect/>
          </a:stretch>
        </p:blipFill>
        <p:spPr>
          <a:xfrm>
            <a:off x="8553420" y="4096789"/>
            <a:ext cx="7983977" cy="4981048"/>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2827197" y="7664240"/>
            <a:ext cx="2046327"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Liked</a:t>
            </a:r>
          </a:p>
        </p:txBody>
      </p:sp>
      <p:sp>
        <p:nvSpPr>
          <p:cNvPr id="8" name="TextBox 8"/>
          <p:cNvSpPr txBox="1"/>
          <p:nvPr/>
        </p:nvSpPr>
        <p:spPr>
          <a:xfrm>
            <a:off x="11035934" y="2389064"/>
            <a:ext cx="3018949"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Disliked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3578281" y="2014400"/>
            <a:ext cx="10798464" cy="6258201"/>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6" name="TextBox 6"/>
          <p:cNvSpPr txBox="1"/>
          <p:nvPr/>
        </p:nvSpPr>
        <p:spPr>
          <a:xfrm>
            <a:off x="6923090" y="8370548"/>
            <a:ext cx="5011606" cy="1105148"/>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subscriber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88878D-1196-3BD1-1414-C990E82016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7800" y="524296"/>
            <a:ext cx="15290611" cy="9038804"/>
          </a:xfrm>
          <a:prstGeom prst="rect">
            <a:avLst/>
          </a:prstGeom>
        </p:spPr>
      </p:pic>
      <p:grpSp>
        <p:nvGrpSpPr>
          <p:cNvPr id="2" name="Group 2"/>
          <p:cNvGrpSpPr/>
          <p:nvPr/>
        </p:nvGrpSpPr>
        <p:grpSpPr>
          <a:xfrm>
            <a:off x="437267" y="232646"/>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5" name="TextBox 5"/>
          <p:cNvSpPr txBox="1"/>
          <p:nvPr/>
        </p:nvSpPr>
        <p:spPr>
          <a:xfrm>
            <a:off x="12661652" y="1258270"/>
            <a:ext cx="4076759" cy="817566"/>
          </a:xfrm>
          <a:prstGeom prst="rect">
            <a:avLst/>
          </a:prstGeom>
        </p:spPr>
        <p:txBody>
          <a:bodyPr lIns="0" tIns="0" rIns="0" bIns="0" rtlCol="0" anchor="t">
            <a:spAutoFit/>
          </a:bodyPr>
          <a:lstStyle/>
          <a:p>
            <a:pPr marL="0" lvl="0" indent="0">
              <a:lnSpc>
                <a:spcPts val="5962"/>
              </a:lnSpc>
              <a:spcBef>
                <a:spcPct val="0"/>
              </a:spcBef>
            </a:pPr>
            <a:r>
              <a:rPr lang="en-US" sz="5521" spc="-55">
                <a:solidFill>
                  <a:srgbClr val="FFFFFF"/>
                </a:solidFill>
                <a:latin typeface="Alta Bold"/>
              </a:rPr>
              <a:t>ER DIAGRAM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2333964" y="2309087"/>
            <a:ext cx="13620073" cy="4937691"/>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6" name="TextBox 6"/>
          <p:cNvSpPr txBox="1"/>
          <p:nvPr/>
        </p:nvSpPr>
        <p:spPr>
          <a:xfrm>
            <a:off x="7941432" y="7246779"/>
            <a:ext cx="3031367" cy="1421992"/>
          </a:xfrm>
          <a:prstGeom prst="rect">
            <a:avLst/>
          </a:prstGeom>
        </p:spPr>
        <p:txBody>
          <a:bodyPr wrap="square" lIns="0" tIns="0" rIns="0" bIns="0" rtlCol="0" anchor="t">
            <a:spAutoFit/>
          </a:bodyPr>
          <a:lstStyle/>
          <a:p>
            <a:pPr algn="ctr">
              <a:lnSpc>
                <a:spcPts val="11984"/>
              </a:lnSpc>
            </a:pPr>
            <a:r>
              <a:rPr lang="en-US" sz="8560" dirty="0">
                <a:solidFill>
                  <a:srgbClr val="000000"/>
                </a:solidFill>
                <a:latin typeface="Clear Sans Bold"/>
              </a:rPr>
              <a:t>polls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290540" y="1806820"/>
            <a:ext cx="5909662" cy="5177990"/>
          </a:xfrm>
          <a:prstGeom prst="rect">
            <a:avLst/>
          </a:prstGeom>
        </p:spPr>
      </p:pic>
      <p:pic>
        <p:nvPicPr>
          <p:cNvPr id="5" name="Picture 5"/>
          <p:cNvPicPr>
            <a:picLocks noChangeAspect="1"/>
          </p:cNvPicPr>
          <p:nvPr/>
        </p:nvPicPr>
        <p:blipFill>
          <a:blip r:embed="rId3"/>
          <a:srcRect/>
          <a:stretch>
            <a:fillRect/>
          </a:stretch>
        </p:blipFill>
        <p:spPr>
          <a:xfrm>
            <a:off x="7766564" y="3350917"/>
            <a:ext cx="9183349" cy="5513976"/>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2514767" y="7184834"/>
            <a:ext cx="3505033" cy="1089465"/>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viewed</a:t>
            </a:r>
          </a:p>
        </p:txBody>
      </p:sp>
      <p:sp>
        <p:nvSpPr>
          <p:cNvPr id="8" name="TextBox 8"/>
          <p:cNvSpPr txBox="1"/>
          <p:nvPr/>
        </p:nvSpPr>
        <p:spPr>
          <a:xfrm>
            <a:off x="11252981" y="1873418"/>
            <a:ext cx="2210514"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post1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10156218" y="3556098"/>
            <a:ext cx="6451397" cy="5702202"/>
          </a:xfrm>
          <a:prstGeom prst="rect">
            <a:avLst/>
          </a:prstGeom>
        </p:spPr>
      </p:pic>
      <p:pic>
        <p:nvPicPr>
          <p:cNvPr id="5" name="Picture 5"/>
          <p:cNvPicPr>
            <a:picLocks noChangeAspect="1"/>
          </p:cNvPicPr>
          <p:nvPr/>
        </p:nvPicPr>
        <p:blipFill>
          <a:blip r:embed="rId3"/>
          <a:srcRect/>
          <a:stretch>
            <a:fillRect/>
          </a:stretch>
        </p:blipFill>
        <p:spPr>
          <a:xfrm>
            <a:off x="1397118" y="1729489"/>
            <a:ext cx="7272581" cy="5584303"/>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12292078" y="2002330"/>
            <a:ext cx="2179677"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post2</a:t>
            </a:r>
          </a:p>
        </p:txBody>
      </p:sp>
      <p:sp>
        <p:nvSpPr>
          <p:cNvPr id="8" name="TextBox 8"/>
          <p:cNvSpPr txBox="1"/>
          <p:nvPr/>
        </p:nvSpPr>
        <p:spPr>
          <a:xfrm>
            <a:off x="3158008" y="7640523"/>
            <a:ext cx="4385791" cy="1089465"/>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ad_type2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2462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9365242" y="3920981"/>
            <a:ext cx="7292194" cy="5126393"/>
          </a:xfrm>
          <a:prstGeom prst="rect">
            <a:avLst/>
          </a:prstGeom>
        </p:spPr>
      </p:pic>
      <p:pic>
        <p:nvPicPr>
          <p:cNvPr id="5" name="Picture 5"/>
          <p:cNvPicPr>
            <a:picLocks noChangeAspect="1"/>
          </p:cNvPicPr>
          <p:nvPr/>
        </p:nvPicPr>
        <p:blipFill>
          <a:blip r:embed="rId3"/>
          <a:srcRect/>
          <a:stretch>
            <a:fillRect/>
          </a:stretch>
        </p:blipFill>
        <p:spPr>
          <a:xfrm>
            <a:off x="1362723" y="1898998"/>
            <a:ext cx="7285458" cy="5303020"/>
          </a:xfrm>
          <a:prstGeom prst="rect">
            <a:avLst/>
          </a:prstGeom>
        </p:spPr>
      </p:pic>
      <p:sp>
        <p:nvSpPr>
          <p:cNvPr id="6" name="TextBox 6"/>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SCHEMAS</a:t>
            </a:r>
          </a:p>
        </p:txBody>
      </p:sp>
      <p:sp>
        <p:nvSpPr>
          <p:cNvPr id="7" name="TextBox 7"/>
          <p:cNvSpPr txBox="1"/>
          <p:nvPr/>
        </p:nvSpPr>
        <p:spPr>
          <a:xfrm>
            <a:off x="11218436" y="2440628"/>
            <a:ext cx="3869164" cy="1119793"/>
          </a:xfrm>
          <a:prstGeom prst="rect">
            <a:avLst/>
          </a:prstGeom>
        </p:spPr>
        <p:txBody>
          <a:bodyPr wrap="square" lIns="0" tIns="0" rIns="0" bIns="0" rtlCol="0" anchor="t">
            <a:spAutoFit/>
          </a:bodyPr>
          <a:lstStyle/>
          <a:p>
            <a:pPr algn="ctr">
              <a:lnSpc>
                <a:spcPts val="9154"/>
              </a:lnSpc>
            </a:pPr>
            <a:r>
              <a:rPr lang="en-US" sz="6538" dirty="0">
                <a:solidFill>
                  <a:srgbClr val="000000"/>
                </a:solidFill>
                <a:latin typeface="Clear Sans Bold"/>
              </a:rPr>
              <a:t>ad_type1</a:t>
            </a:r>
          </a:p>
        </p:txBody>
      </p:sp>
      <p:sp>
        <p:nvSpPr>
          <p:cNvPr id="8" name="TextBox 8"/>
          <p:cNvSpPr txBox="1"/>
          <p:nvPr/>
        </p:nvSpPr>
        <p:spPr>
          <a:xfrm>
            <a:off x="3181242" y="7497293"/>
            <a:ext cx="3139440" cy="1119793"/>
          </a:xfrm>
          <a:prstGeom prst="rect">
            <a:avLst/>
          </a:prstGeom>
        </p:spPr>
        <p:txBody>
          <a:bodyPr lIns="0" tIns="0" rIns="0" bIns="0" rtlCol="0" anchor="t">
            <a:spAutoFit/>
          </a:bodyPr>
          <a:lstStyle/>
          <a:p>
            <a:pPr algn="ctr">
              <a:lnSpc>
                <a:spcPts val="9154"/>
              </a:lnSpc>
            </a:pPr>
            <a:r>
              <a:rPr lang="en-US" sz="6538">
                <a:solidFill>
                  <a:srgbClr val="000000"/>
                </a:solidFill>
                <a:latin typeface="Clear Sans Bold"/>
              </a:rPr>
              <a:t>revenue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QUERIES</a:t>
            </a:r>
          </a:p>
        </p:txBody>
      </p:sp>
      <p:sp>
        <p:nvSpPr>
          <p:cNvPr id="6" name="TextBox 6"/>
          <p:cNvSpPr txBox="1"/>
          <p:nvPr/>
        </p:nvSpPr>
        <p:spPr>
          <a:xfrm>
            <a:off x="-1640771" y="6717816"/>
            <a:ext cx="21569540" cy="1231106"/>
          </a:xfrm>
          <a:prstGeom prst="rect">
            <a:avLst/>
          </a:prstGeom>
        </p:spPr>
        <p:txBody>
          <a:bodyPr wrap="square" lIns="0" tIns="0" rIns="0" bIns="0" rtlCol="0" anchor="t">
            <a:spAutoFit/>
          </a:bodyPr>
          <a:lstStyle/>
          <a:p>
            <a:pPr algn="ctr">
              <a:lnSpc>
                <a:spcPts val="4777"/>
              </a:lnSpc>
              <a:spcBef>
                <a:spcPct val="0"/>
              </a:spcBef>
            </a:pPr>
            <a:r>
              <a:rPr lang="en-US" sz="4220" spc="-44" dirty="0">
                <a:solidFill>
                  <a:srgbClr val="000000"/>
                </a:solidFill>
                <a:latin typeface="Clear Sans Regular"/>
              </a:rPr>
              <a:t>1. DISPLAY CHANNEL ID OF ALL CHANNELS WHICH ARE SUBSCRIBED </a:t>
            </a:r>
          </a:p>
          <a:p>
            <a:pPr algn="ctr">
              <a:lnSpc>
                <a:spcPts val="4777"/>
              </a:lnSpc>
              <a:spcBef>
                <a:spcPct val="0"/>
              </a:spcBef>
            </a:pPr>
            <a:r>
              <a:rPr lang="en-US" sz="4220" spc="-44" dirty="0">
                <a:solidFill>
                  <a:srgbClr val="000000"/>
                </a:solidFill>
                <a:latin typeface="Clear Sans Regular"/>
              </a:rPr>
              <a:t>BY THE VIEWER V01</a:t>
            </a:r>
          </a:p>
        </p:txBody>
      </p:sp>
      <p:pic>
        <p:nvPicPr>
          <p:cNvPr id="8" name="Picture 7">
            <a:extLst>
              <a:ext uri="{FF2B5EF4-FFF2-40B4-BE49-F238E27FC236}">
                <a16:creationId xmlns:a16="http://schemas.microsoft.com/office/drawing/2014/main" id="{9DC4CC5C-C67B-273D-7D3A-939B77C56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498" y="3009900"/>
            <a:ext cx="10913003" cy="27962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3610172" y="3874064"/>
            <a:ext cx="11067655" cy="2538871"/>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dirty="0">
                <a:solidFill>
                  <a:srgbClr val="000000"/>
                </a:solidFill>
                <a:latin typeface="Alta Bold"/>
              </a:rPr>
              <a:t>SQL QUERIES</a:t>
            </a:r>
          </a:p>
        </p:txBody>
      </p:sp>
      <p:sp>
        <p:nvSpPr>
          <p:cNvPr id="6" name="TextBox 6"/>
          <p:cNvSpPr txBox="1"/>
          <p:nvPr/>
        </p:nvSpPr>
        <p:spPr>
          <a:xfrm>
            <a:off x="8912901" y="8148032"/>
            <a:ext cx="9525" cy="1027718"/>
          </a:xfrm>
          <a:prstGeom prst="rect">
            <a:avLst/>
          </a:prstGeom>
        </p:spPr>
        <p:txBody>
          <a:bodyPr lIns="0" tIns="0" rIns="0" bIns="0" rtlCol="0" anchor="t">
            <a:spAutoFit/>
          </a:bodyPr>
          <a:lstStyle/>
          <a:p>
            <a:pPr algn="ctr">
              <a:lnSpc>
                <a:spcPts val="8454"/>
              </a:lnSpc>
            </a:pPr>
            <a:endParaRPr/>
          </a:p>
        </p:txBody>
      </p:sp>
      <p:sp>
        <p:nvSpPr>
          <p:cNvPr id="7" name="TextBox 7"/>
          <p:cNvSpPr txBox="1"/>
          <p:nvPr/>
        </p:nvSpPr>
        <p:spPr>
          <a:xfrm>
            <a:off x="2198786" y="7124700"/>
            <a:ext cx="13803214" cy="615553"/>
          </a:xfrm>
          <a:prstGeom prst="rect">
            <a:avLst/>
          </a:prstGeom>
        </p:spPr>
        <p:txBody>
          <a:bodyPr wrap="square" lIns="0" tIns="0" rIns="0" bIns="0" rtlCol="0" anchor="t">
            <a:spAutoFit/>
          </a:bodyPr>
          <a:lstStyle/>
          <a:p>
            <a:pPr algn="ctr">
              <a:lnSpc>
                <a:spcPts val="4777"/>
              </a:lnSpc>
              <a:spcBef>
                <a:spcPct val="0"/>
              </a:spcBef>
            </a:pPr>
            <a:r>
              <a:rPr lang="en-US" sz="4423" spc="-44" dirty="0">
                <a:solidFill>
                  <a:srgbClr val="000000"/>
                </a:solidFill>
                <a:latin typeface="Clear Sans Regular"/>
              </a:rPr>
              <a:t>2. NUMBER OF VIEWERS WHO ARE ALSO SUBSCRIBERS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3395492" y="3673106"/>
            <a:ext cx="11497016" cy="2940788"/>
          </a:xfrm>
          <a:prstGeom prst="rect">
            <a:avLst/>
          </a:prstGeom>
        </p:spPr>
      </p:pic>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QUERIES</a:t>
            </a:r>
          </a:p>
        </p:txBody>
      </p:sp>
      <p:sp>
        <p:nvSpPr>
          <p:cNvPr id="6" name="TextBox 6"/>
          <p:cNvSpPr txBox="1"/>
          <p:nvPr/>
        </p:nvSpPr>
        <p:spPr>
          <a:xfrm>
            <a:off x="667633" y="7365872"/>
            <a:ext cx="17183100" cy="615553"/>
          </a:xfrm>
          <a:prstGeom prst="rect">
            <a:avLst/>
          </a:prstGeom>
        </p:spPr>
        <p:txBody>
          <a:bodyPr wrap="square" lIns="0" tIns="0" rIns="0" bIns="0" rtlCol="0" anchor="t">
            <a:spAutoFit/>
          </a:bodyPr>
          <a:lstStyle/>
          <a:p>
            <a:pPr algn="ctr">
              <a:lnSpc>
                <a:spcPts val="4777"/>
              </a:lnSpc>
              <a:spcBef>
                <a:spcPct val="0"/>
              </a:spcBef>
            </a:pPr>
            <a:r>
              <a:rPr lang="en-US" sz="4423" spc="-44" dirty="0">
                <a:solidFill>
                  <a:srgbClr val="000000"/>
                </a:solidFill>
                <a:latin typeface="Clear Sans Regular"/>
              </a:rPr>
              <a:t>3. SELECT ALL SUBSCRIBERS WHO HAVEN'T WATCHED THE VIDEOS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5" name="TextBox 5"/>
          <p:cNvSpPr txBox="1"/>
          <p:nvPr/>
        </p:nvSpPr>
        <p:spPr>
          <a:xfrm>
            <a:off x="1104900" y="8113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QUERIES</a:t>
            </a:r>
          </a:p>
        </p:txBody>
      </p:sp>
      <p:sp>
        <p:nvSpPr>
          <p:cNvPr id="6" name="TextBox 6"/>
          <p:cNvSpPr txBox="1"/>
          <p:nvPr/>
        </p:nvSpPr>
        <p:spPr>
          <a:xfrm>
            <a:off x="2488823" y="6938833"/>
            <a:ext cx="13310354" cy="1231106"/>
          </a:xfrm>
          <a:prstGeom prst="rect">
            <a:avLst/>
          </a:prstGeom>
        </p:spPr>
        <p:txBody>
          <a:bodyPr wrap="square" lIns="0" tIns="0" rIns="0" bIns="0" rtlCol="0" anchor="t">
            <a:spAutoFit/>
          </a:bodyPr>
          <a:lstStyle/>
          <a:p>
            <a:pPr algn="ctr">
              <a:lnSpc>
                <a:spcPts val="4777"/>
              </a:lnSpc>
              <a:spcBef>
                <a:spcPct val="0"/>
              </a:spcBef>
            </a:pPr>
            <a:r>
              <a:rPr lang="en-US" sz="4423" spc="-44" dirty="0">
                <a:solidFill>
                  <a:srgbClr val="000000"/>
                </a:solidFill>
                <a:latin typeface="Clear Sans Regular"/>
              </a:rPr>
              <a:t>4. DISPLAY THE DETAILS OF THE 2ND</a:t>
            </a:r>
          </a:p>
          <a:p>
            <a:pPr algn="ctr">
              <a:lnSpc>
                <a:spcPts val="4777"/>
              </a:lnSpc>
              <a:spcBef>
                <a:spcPct val="0"/>
              </a:spcBef>
            </a:pPr>
            <a:r>
              <a:rPr lang="en-US" sz="4423" spc="-44" dirty="0">
                <a:solidFill>
                  <a:srgbClr val="000000"/>
                </a:solidFill>
                <a:latin typeface="Clear Sans Regular"/>
              </a:rPr>
              <a:t> MOST SUBSCRIBED CHANNEL</a:t>
            </a:r>
          </a:p>
        </p:txBody>
      </p:sp>
      <p:pic>
        <p:nvPicPr>
          <p:cNvPr id="8" name="Picture 7">
            <a:extLst>
              <a:ext uri="{FF2B5EF4-FFF2-40B4-BE49-F238E27FC236}">
                <a16:creationId xmlns:a16="http://schemas.microsoft.com/office/drawing/2014/main" id="{A787E407-16E1-3C51-6BB2-86E9C0DF7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425" y="2671526"/>
            <a:ext cx="12325149" cy="33863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3049923" y="2781300"/>
            <a:ext cx="12188153" cy="3719338"/>
          </a:xfrm>
          <a:prstGeom prst="rect">
            <a:avLst/>
          </a:prstGeom>
        </p:spPr>
      </p:pic>
      <p:sp>
        <p:nvSpPr>
          <p:cNvPr id="5" name="TextBox 5"/>
          <p:cNvSpPr txBox="1"/>
          <p:nvPr/>
        </p:nvSpPr>
        <p:spPr>
          <a:xfrm>
            <a:off x="1104900" y="735105"/>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SQL QUERIES</a:t>
            </a:r>
          </a:p>
        </p:txBody>
      </p:sp>
      <p:sp>
        <p:nvSpPr>
          <p:cNvPr id="6" name="TextBox 6"/>
          <p:cNvSpPr txBox="1"/>
          <p:nvPr/>
        </p:nvSpPr>
        <p:spPr>
          <a:xfrm>
            <a:off x="152400" y="7454478"/>
            <a:ext cx="17800320" cy="1231106"/>
          </a:xfrm>
          <a:prstGeom prst="rect">
            <a:avLst/>
          </a:prstGeom>
        </p:spPr>
        <p:txBody>
          <a:bodyPr wrap="square" lIns="0" tIns="0" rIns="0" bIns="0" rtlCol="0" anchor="t">
            <a:spAutoFit/>
          </a:bodyPr>
          <a:lstStyle/>
          <a:p>
            <a:pPr algn="ctr">
              <a:lnSpc>
                <a:spcPts val="4777"/>
              </a:lnSpc>
              <a:spcBef>
                <a:spcPct val="0"/>
              </a:spcBef>
            </a:pPr>
            <a:r>
              <a:rPr lang="en-US" sz="4423" spc="-44" dirty="0">
                <a:solidFill>
                  <a:srgbClr val="000000"/>
                </a:solidFill>
                <a:latin typeface="Clear Sans Regular"/>
              </a:rPr>
              <a:t>5. SELECT CHANNEL ID OF THOSE CHANNELS THAT HAVE ATLEAST 1 POST OR 1 POLL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9254422" y="1201092"/>
            <a:ext cx="7561275" cy="7884816"/>
          </a:xfrm>
          <a:prstGeom prst="rect">
            <a:avLst/>
          </a:prstGeom>
        </p:spPr>
      </p:pic>
      <p:sp>
        <p:nvSpPr>
          <p:cNvPr id="5" name="TextBox 5"/>
          <p:cNvSpPr txBox="1"/>
          <p:nvPr/>
        </p:nvSpPr>
        <p:spPr>
          <a:xfrm>
            <a:off x="1370577" y="1201092"/>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RELATIONAL ALGEBRA</a:t>
            </a:r>
          </a:p>
        </p:txBody>
      </p:sp>
      <p:sp>
        <p:nvSpPr>
          <p:cNvPr id="6" name="TextBox 6"/>
          <p:cNvSpPr txBox="1"/>
          <p:nvPr/>
        </p:nvSpPr>
        <p:spPr>
          <a:xfrm>
            <a:off x="1028700" y="4877170"/>
            <a:ext cx="7578992" cy="1012269"/>
          </a:xfrm>
          <a:prstGeom prst="rect">
            <a:avLst/>
          </a:prstGeom>
        </p:spPr>
        <p:txBody>
          <a:bodyPr lIns="0" tIns="0" rIns="0" bIns="0" rtlCol="0" anchor="t">
            <a:spAutoFit/>
          </a:bodyPr>
          <a:lstStyle/>
          <a:p>
            <a:pPr marL="625440" lvl="1" indent="-312720" algn="ctr">
              <a:lnSpc>
                <a:spcPts val="4055"/>
              </a:lnSpc>
              <a:buFont typeface="Arial"/>
              <a:buChar char="•"/>
            </a:pPr>
            <a:r>
              <a:rPr lang="en-US" sz="2896">
                <a:solidFill>
                  <a:srgbClr val="000000"/>
                </a:solidFill>
                <a:latin typeface="Clear Sans Regular"/>
              </a:rPr>
              <a:t>List the premium users who have viewed some video.</a:t>
            </a:r>
          </a:p>
        </p:txBody>
      </p:sp>
      <p:pic>
        <p:nvPicPr>
          <p:cNvPr id="7" name="Picture 7"/>
          <p:cNvPicPr>
            <a:picLocks noChangeAspect="1"/>
          </p:cNvPicPr>
          <p:nvPr/>
        </p:nvPicPr>
        <p:blipFill>
          <a:blip r:embed="rId3">
            <a:alphaModFix amt="67000"/>
          </a:blip>
          <a:srcRect/>
          <a:stretch>
            <a:fillRect/>
          </a:stretch>
        </p:blipFill>
        <p:spPr>
          <a:xfrm>
            <a:off x="11337945" y="669213"/>
            <a:ext cx="2890351" cy="718975"/>
          </a:xfrm>
          <a:prstGeom prst="rect">
            <a:avLst/>
          </a:prstGeom>
        </p:spPr>
      </p:pic>
      <p:sp>
        <p:nvSpPr>
          <p:cNvPr id="8" name="AutoShape 8"/>
          <p:cNvSpPr/>
          <p:nvPr/>
        </p:nvSpPr>
        <p:spPr>
          <a:xfrm>
            <a:off x="4134812" y="2068813"/>
            <a:ext cx="226204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8016"/>
            <a:chOff x="0" y="0"/>
            <a:chExt cx="5964393" cy="3304601"/>
          </a:xfrm>
        </p:grpSpPr>
        <p:sp>
          <p:nvSpPr>
            <p:cNvPr id="3" name="Freeform 3"/>
            <p:cNvSpPr/>
            <p:nvPr/>
          </p:nvSpPr>
          <p:spPr>
            <a:xfrm>
              <a:off x="0" y="0"/>
              <a:ext cx="5964393" cy="3304601"/>
            </a:xfrm>
            <a:custGeom>
              <a:avLst/>
              <a:gdLst/>
              <a:ahLst/>
              <a:cxnLst/>
              <a:rect l="l" t="t" r="r" b="b"/>
              <a:pathLst>
                <a:path w="5964393" h="3304601">
                  <a:moveTo>
                    <a:pt x="0" y="0"/>
                  </a:moveTo>
                  <a:lnTo>
                    <a:pt x="0" y="3304601"/>
                  </a:lnTo>
                  <a:lnTo>
                    <a:pt x="5964393" y="3304601"/>
                  </a:lnTo>
                  <a:lnTo>
                    <a:pt x="5964393" y="0"/>
                  </a:lnTo>
                  <a:lnTo>
                    <a:pt x="0" y="0"/>
                  </a:lnTo>
                  <a:close/>
                  <a:moveTo>
                    <a:pt x="5903433" y="3243641"/>
                  </a:moveTo>
                  <a:lnTo>
                    <a:pt x="59690" y="3243641"/>
                  </a:lnTo>
                  <a:lnTo>
                    <a:pt x="59690" y="59690"/>
                  </a:lnTo>
                  <a:lnTo>
                    <a:pt x="5903433" y="59690"/>
                  </a:lnTo>
                  <a:lnTo>
                    <a:pt x="5903433" y="3243641"/>
                  </a:lnTo>
                  <a:close/>
                </a:path>
              </a:pathLst>
            </a:custGeom>
            <a:solidFill>
              <a:srgbClr val="F0DAE3"/>
            </a:solidFill>
          </p:spPr>
        </p:sp>
      </p:grpSp>
      <p:sp>
        <p:nvSpPr>
          <p:cNvPr id="5" name="TextBox 5"/>
          <p:cNvSpPr txBox="1"/>
          <p:nvPr/>
        </p:nvSpPr>
        <p:spPr>
          <a:xfrm>
            <a:off x="762000" y="1445238"/>
            <a:ext cx="16437762" cy="8997912"/>
          </a:xfrm>
          <a:prstGeom prst="rect">
            <a:avLst/>
          </a:prstGeom>
        </p:spPr>
        <p:txBody>
          <a:bodyPr lIns="0" tIns="0" rIns="0" bIns="0" rtlCol="0" anchor="t">
            <a:spAutoFit/>
          </a:bodyPr>
          <a:lstStyle/>
          <a:p>
            <a:pPr marL="499519" lvl="1" indent="-249760" algn="just">
              <a:lnSpc>
                <a:spcPts val="3239"/>
              </a:lnSpc>
              <a:buFont typeface="Arial"/>
              <a:buChar char="•"/>
            </a:pPr>
            <a:r>
              <a:rPr lang="en-US" sz="2313" dirty="0">
                <a:solidFill>
                  <a:srgbClr val="000000"/>
                </a:solidFill>
                <a:latin typeface="Clear Sans Regular"/>
              </a:rPr>
              <a:t>Video :</a:t>
            </a:r>
          </a:p>
          <a:p>
            <a:pPr marL="999038" lvl="2" indent="-333013" algn="just">
              <a:lnSpc>
                <a:spcPts val="3239"/>
              </a:lnSpc>
              <a:buFont typeface="Arial"/>
              <a:buChar char="⚬"/>
            </a:pPr>
            <a:r>
              <a:rPr lang="en-US" sz="2313" dirty="0">
                <a:solidFill>
                  <a:srgbClr val="000000"/>
                </a:solidFill>
                <a:latin typeface="Clear Sans Regular"/>
              </a:rPr>
              <a:t> (</a:t>
            </a:r>
            <a:r>
              <a:rPr lang="en-US" sz="2313" dirty="0" err="1">
                <a:solidFill>
                  <a:srgbClr val="000000"/>
                </a:solidFill>
                <a:latin typeface="Clear Sans Regular"/>
              </a:rPr>
              <a:t>VideoID</a:t>
            </a:r>
            <a:r>
              <a:rPr lang="en-US" sz="2313" dirty="0">
                <a:solidFill>
                  <a:srgbClr val="000000"/>
                </a:solidFill>
                <a:latin typeface="Clear Sans Regular"/>
              </a:rPr>
              <a:t>, Genre, Duration, Views, Comments, Likes)</a:t>
            </a:r>
          </a:p>
          <a:p>
            <a:pPr marL="999038" lvl="2" indent="-333013" algn="just">
              <a:lnSpc>
                <a:spcPts val="3239"/>
              </a:lnSpc>
              <a:buFont typeface="Arial"/>
              <a:buChar char="⚬"/>
            </a:pPr>
            <a:r>
              <a:rPr lang="en-US" sz="2313" dirty="0">
                <a:solidFill>
                  <a:srgbClr val="000000"/>
                </a:solidFill>
                <a:latin typeface="Clear Sans Regular"/>
              </a:rPr>
              <a:t>Here , </a:t>
            </a:r>
            <a:r>
              <a:rPr lang="en-US" sz="2313" dirty="0" err="1">
                <a:solidFill>
                  <a:srgbClr val="000000"/>
                </a:solidFill>
                <a:latin typeface="Clear Sans Regular"/>
              </a:rPr>
              <a:t>VideoID</a:t>
            </a:r>
            <a:r>
              <a:rPr lang="en-US" sz="2313" dirty="0">
                <a:solidFill>
                  <a:srgbClr val="000000"/>
                </a:solidFill>
                <a:latin typeface="Clear Sans Regular"/>
              </a:rPr>
              <a:t> is the Primary Key and other attributes are giving detailed information about a particular video.</a:t>
            </a:r>
          </a:p>
          <a:p>
            <a:pPr marL="499519" lvl="1" indent="-249760" algn="just">
              <a:lnSpc>
                <a:spcPts val="3239"/>
              </a:lnSpc>
              <a:buFont typeface="Arial"/>
              <a:buChar char="•"/>
            </a:pPr>
            <a:r>
              <a:rPr lang="en-US" sz="2313" dirty="0">
                <a:solidFill>
                  <a:srgbClr val="000000"/>
                </a:solidFill>
                <a:latin typeface="Clear Sans Regular"/>
              </a:rPr>
              <a:t>Ad type 2</a:t>
            </a:r>
          </a:p>
          <a:p>
            <a:pPr marL="1049859" lvl="2" indent="-342900" algn="just">
              <a:lnSpc>
                <a:spcPts val="3239"/>
              </a:lnSpc>
              <a:buFont typeface="Courier New" panose="02070309020205020404" pitchFamily="49" charset="0"/>
              <a:buChar char="o"/>
            </a:pPr>
            <a:r>
              <a:rPr lang="en-US" sz="2313" dirty="0">
                <a:solidFill>
                  <a:srgbClr val="000000"/>
                </a:solidFill>
                <a:latin typeface="Clear Sans Regular"/>
              </a:rPr>
              <a:t>(ID, Pay per Thousand Clicks)</a:t>
            </a:r>
          </a:p>
          <a:p>
            <a:pPr marL="499519" lvl="1" indent="-249760" algn="just">
              <a:lnSpc>
                <a:spcPts val="3239"/>
              </a:lnSpc>
              <a:buFont typeface="Arial"/>
              <a:buChar char="•"/>
            </a:pPr>
            <a:r>
              <a:rPr lang="en-US" sz="2313" dirty="0">
                <a:solidFill>
                  <a:srgbClr val="000000"/>
                </a:solidFill>
                <a:latin typeface="Clear Sans Regular"/>
              </a:rPr>
              <a:t>Ad type 1</a:t>
            </a:r>
          </a:p>
          <a:p>
            <a:pPr marL="1049859" lvl="2" indent="-342900" algn="just">
              <a:lnSpc>
                <a:spcPts val="3239"/>
              </a:lnSpc>
              <a:buFont typeface="Courier New" panose="02070309020205020404" pitchFamily="49" charset="0"/>
              <a:buChar char="o"/>
            </a:pPr>
            <a:r>
              <a:rPr lang="en-US" sz="2313" dirty="0">
                <a:solidFill>
                  <a:srgbClr val="000000"/>
                </a:solidFill>
                <a:latin typeface="Clear Sans Regular"/>
              </a:rPr>
              <a:t>(ID, Revenue Value)</a:t>
            </a:r>
          </a:p>
          <a:p>
            <a:pPr marL="499519" lvl="1" indent="-249760" algn="just">
              <a:lnSpc>
                <a:spcPts val="3239"/>
              </a:lnSpc>
              <a:buFont typeface="Arial"/>
              <a:buChar char="•"/>
            </a:pPr>
            <a:r>
              <a:rPr lang="en-US" sz="2313" dirty="0">
                <a:solidFill>
                  <a:srgbClr val="000000"/>
                </a:solidFill>
                <a:latin typeface="Clear Sans Regular"/>
              </a:rPr>
              <a:t>Viewer</a:t>
            </a:r>
          </a:p>
          <a:p>
            <a:pPr marL="999038" lvl="2" indent="-333013" algn="just">
              <a:lnSpc>
                <a:spcPts val="3239"/>
              </a:lnSpc>
              <a:buFont typeface="Arial"/>
              <a:buChar char="⚬"/>
            </a:pPr>
            <a:r>
              <a:rPr lang="en-US" sz="2313" dirty="0">
                <a:solidFill>
                  <a:srgbClr val="000000"/>
                </a:solidFill>
                <a:latin typeface="Clear Sans Regular"/>
              </a:rPr>
              <a:t>Premium User(date of subscription , end of subscription )</a:t>
            </a:r>
          </a:p>
          <a:p>
            <a:pPr marL="999038" lvl="2" indent="-333013" algn="just">
              <a:lnSpc>
                <a:spcPts val="3239"/>
              </a:lnSpc>
              <a:buFont typeface="Arial"/>
              <a:buChar char="⚬"/>
            </a:pPr>
            <a:r>
              <a:rPr lang="en-US" sz="2313" dirty="0">
                <a:solidFill>
                  <a:srgbClr val="000000"/>
                </a:solidFill>
                <a:latin typeface="Clear Sans Regular"/>
              </a:rPr>
              <a:t>Non Premium User(</a:t>
            </a:r>
            <a:r>
              <a:rPr lang="en-US" sz="2313" dirty="0" err="1">
                <a:solidFill>
                  <a:srgbClr val="000000"/>
                </a:solidFill>
                <a:latin typeface="Clear Sans Regular"/>
              </a:rPr>
              <a:t>Geography,NoOfAdsTargetted</a:t>
            </a:r>
            <a:r>
              <a:rPr lang="en-US" sz="2313" dirty="0">
                <a:solidFill>
                  <a:srgbClr val="000000"/>
                </a:solidFill>
                <a:latin typeface="Clear Sans Regular"/>
              </a:rPr>
              <a:t>)</a:t>
            </a:r>
          </a:p>
          <a:p>
            <a:pPr marL="999038" lvl="2" indent="-333013" algn="just">
              <a:lnSpc>
                <a:spcPts val="3239"/>
              </a:lnSpc>
              <a:buFont typeface="Arial"/>
              <a:buChar char="⚬"/>
            </a:pPr>
            <a:r>
              <a:rPr lang="en-US" sz="2313" dirty="0">
                <a:solidFill>
                  <a:srgbClr val="000000"/>
                </a:solidFill>
                <a:latin typeface="Clear Sans Regular"/>
              </a:rPr>
              <a:t>(Viewer ID , Gender , Age)</a:t>
            </a:r>
          </a:p>
          <a:p>
            <a:pPr marL="499519" lvl="1" indent="-249760" algn="just">
              <a:lnSpc>
                <a:spcPts val="3239"/>
              </a:lnSpc>
              <a:buFont typeface="Arial"/>
              <a:buChar char="•"/>
            </a:pPr>
            <a:r>
              <a:rPr lang="en-US" sz="2313" dirty="0">
                <a:solidFill>
                  <a:srgbClr val="000000"/>
                </a:solidFill>
                <a:latin typeface="Clear Sans Regular"/>
              </a:rPr>
              <a:t>Channel :</a:t>
            </a:r>
          </a:p>
          <a:p>
            <a:pPr marL="999038" lvl="2" indent="-333013" algn="just">
              <a:lnSpc>
                <a:spcPts val="3239"/>
              </a:lnSpc>
              <a:buFont typeface="Arial"/>
              <a:buChar char="⚬"/>
            </a:pPr>
            <a:r>
              <a:rPr lang="en-US" sz="2313" dirty="0">
                <a:solidFill>
                  <a:srgbClr val="000000"/>
                </a:solidFill>
                <a:latin typeface="Clear Sans Regular"/>
              </a:rPr>
              <a:t> (</a:t>
            </a:r>
            <a:r>
              <a:rPr lang="en-US" sz="2313" dirty="0" err="1">
                <a:solidFill>
                  <a:srgbClr val="000000"/>
                </a:solidFill>
                <a:latin typeface="Clear Sans Regular"/>
              </a:rPr>
              <a:t>ChannelID</a:t>
            </a:r>
            <a:r>
              <a:rPr lang="en-US" sz="2313" dirty="0">
                <a:solidFill>
                  <a:srgbClr val="000000"/>
                </a:solidFill>
                <a:latin typeface="Clear Sans Regular"/>
              </a:rPr>
              <a:t>, </a:t>
            </a:r>
            <a:r>
              <a:rPr lang="en-US" sz="2313" dirty="0" err="1">
                <a:solidFill>
                  <a:srgbClr val="000000"/>
                </a:solidFill>
                <a:latin typeface="Clear Sans Regular"/>
              </a:rPr>
              <a:t>OwnerName</a:t>
            </a:r>
            <a:r>
              <a:rPr lang="en-US" sz="2313" dirty="0">
                <a:solidFill>
                  <a:srgbClr val="000000"/>
                </a:solidFill>
                <a:latin typeface="Clear Sans Regular"/>
              </a:rPr>
              <a:t>(First Name, Last Name), Genre, Subscribers, Videos, Strikes)</a:t>
            </a:r>
          </a:p>
          <a:p>
            <a:pPr marL="999038" lvl="2" indent="-333013" algn="just">
              <a:lnSpc>
                <a:spcPts val="3239"/>
              </a:lnSpc>
              <a:buFont typeface="Arial"/>
              <a:buChar char="⚬"/>
            </a:pPr>
            <a:r>
              <a:rPr lang="en-US" sz="2313" dirty="0">
                <a:solidFill>
                  <a:srgbClr val="000000"/>
                </a:solidFill>
                <a:latin typeface="Clear Sans Regular"/>
              </a:rPr>
              <a:t>Where </a:t>
            </a:r>
            <a:r>
              <a:rPr lang="en-US" sz="2313" dirty="0" err="1">
                <a:solidFill>
                  <a:srgbClr val="000000"/>
                </a:solidFill>
                <a:latin typeface="Clear Sans Regular"/>
              </a:rPr>
              <a:t>ChannelID</a:t>
            </a:r>
            <a:r>
              <a:rPr lang="en-US" sz="2313" dirty="0">
                <a:solidFill>
                  <a:srgbClr val="000000"/>
                </a:solidFill>
                <a:latin typeface="Clear Sans Regular"/>
              </a:rPr>
              <a:t> is a Candidate key, hence it can’t be ‘NULL’ and is always unique. </a:t>
            </a:r>
            <a:r>
              <a:rPr lang="en-US" sz="2313" dirty="0" err="1">
                <a:solidFill>
                  <a:srgbClr val="000000"/>
                </a:solidFill>
                <a:latin typeface="Clear Sans Regular"/>
              </a:rPr>
              <a:t>OwnerName</a:t>
            </a:r>
            <a:r>
              <a:rPr lang="en-US" sz="2313" dirty="0">
                <a:solidFill>
                  <a:srgbClr val="000000"/>
                </a:solidFill>
                <a:latin typeface="Clear Sans Regular"/>
              </a:rPr>
              <a:t> is a composite attribute whose components are FirstName and </a:t>
            </a:r>
            <a:r>
              <a:rPr lang="en-US" sz="2313" dirty="0" err="1">
                <a:solidFill>
                  <a:srgbClr val="000000"/>
                </a:solidFill>
                <a:latin typeface="Clear Sans Regular"/>
              </a:rPr>
              <a:t>LastName</a:t>
            </a:r>
            <a:r>
              <a:rPr lang="en-US" sz="2313" dirty="0">
                <a:solidFill>
                  <a:srgbClr val="000000"/>
                </a:solidFill>
                <a:latin typeface="Clear Sans Regular"/>
              </a:rPr>
              <a:t>. All other attributes are giving detailed information about the channel.</a:t>
            </a:r>
          </a:p>
          <a:p>
            <a:pPr marL="499519" lvl="1" indent="-249760" algn="just">
              <a:lnSpc>
                <a:spcPts val="3239"/>
              </a:lnSpc>
              <a:buFont typeface="Arial"/>
              <a:buChar char="•"/>
            </a:pPr>
            <a:r>
              <a:rPr lang="en-US" sz="2313" dirty="0">
                <a:solidFill>
                  <a:srgbClr val="000000"/>
                </a:solidFill>
                <a:latin typeface="Clear Sans Regular"/>
              </a:rPr>
              <a:t>Polls(Weak Set) :</a:t>
            </a:r>
          </a:p>
          <a:p>
            <a:pPr marL="999038" lvl="2" indent="-333013" algn="just">
              <a:lnSpc>
                <a:spcPts val="3239"/>
              </a:lnSpc>
              <a:buFont typeface="Arial"/>
              <a:buChar char="⚬"/>
            </a:pPr>
            <a:r>
              <a:rPr lang="en-US" sz="2313" dirty="0">
                <a:solidFill>
                  <a:srgbClr val="000000"/>
                </a:solidFill>
                <a:latin typeface="Clear Sans Regular"/>
              </a:rPr>
              <a:t> (</a:t>
            </a:r>
            <a:r>
              <a:rPr lang="en-US" sz="2313" dirty="0" err="1">
                <a:solidFill>
                  <a:srgbClr val="000000"/>
                </a:solidFill>
                <a:latin typeface="Clear Sans Regular"/>
              </a:rPr>
              <a:t>NumberOfVotesCasted</a:t>
            </a:r>
            <a:r>
              <a:rPr lang="en-US" sz="2313" dirty="0">
                <a:solidFill>
                  <a:srgbClr val="000000"/>
                </a:solidFill>
                <a:latin typeface="Clear Sans Regular"/>
              </a:rPr>
              <a:t>, </a:t>
            </a:r>
            <a:r>
              <a:rPr lang="en-US" sz="2313" dirty="0" err="1">
                <a:solidFill>
                  <a:srgbClr val="000000"/>
                </a:solidFill>
                <a:latin typeface="Clear Sans Regular"/>
              </a:rPr>
              <a:t>NumberOfComments</a:t>
            </a:r>
            <a:r>
              <a:rPr lang="en-US" sz="2313" dirty="0">
                <a:solidFill>
                  <a:srgbClr val="000000"/>
                </a:solidFill>
                <a:latin typeface="Clear Sans Regular"/>
              </a:rPr>
              <a:t>, Likes)</a:t>
            </a:r>
          </a:p>
          <a:p>
            <a:pPr marL="499519" lvl="1" indent="-249760" algn="just">
              <a:lnSpc>
                <a:spcPts val="3239"/>
              </a:lnSpc>
              <a:buFont typeface="Arial"/>
              <a:buChar char="•"/>
            </a:pPr>
            <a:r>
              <a:rPr lang="en-US" sz="2313" dirty="0">
                <a:solidFill>
                  <a:srgbClr val="000000"/>
                </a:solidFill>
                <a:latin typeface="Clear Sans Regular"/>
              </a:rPr>
              <a:t>Post(Weak Set) :</a:t>
            </a:r>
          </a:p>
          <a:p>
            <a:pPr algn="just">
              <a:lnSpc>
                <a:spcPts val="3239"/>
              </a:lnSpc>
            </a:pPr>
            <a:r>
              <a:rPr lang="en-US" sz="2313" dirty="0">
                <a:solidFill>
                  <a:srgbClr val="000000"/>
                </a:solidFill>
                <a:latin typeface="Clear Sans Regular Ultra-Bold"/>
              </a:rPr>
              <a:t>         </a:t>
            </a:r>
            <a:r>
              <a:rPr lang="en-US" sz="2313" dirty="0">
                <a:solidFill>
                  <a:srgbClr val="000000"/>
                </a:solidFill>
                <a:latin typeface="Clear Sans Regular"/>
              </a:rPr>
              <a:t> o  (</a:t>
            </a:r>
            <a:r>
              <a:rPr lang="en-US" sz="2313" dirty="0" err="1">
                <a:solidFill>
                  <a:srgbClr val="000000"/>
                </a:solidFill>
                <a:latin typeface="Clear Sans Regular"/>
              </a:rPr>
              <a:t>Likes,No</a:t>
            </a:r>
            <a:r>
              <a:rPr lang="en-US" sz="2313" dirty="0">
                <a:solidFill>
                  <a:srgbClr val="000000"/>
                </a:solidFill>
                <a:latin typeface="Clear Sans Regular"/>
              </a:rPr>
              <a:t>. of comments)</a:t>
            </a:r>
          </a:p>
          <a:p>
            <a:pPr algn="just">
              <a:lnSpc>
                <a:spcPts val="3239"/>
              </a:lnSpc>
            </a:pPr>
            <a:endParaRPr lang="en-US" sz="2313" dirty="0">
              <a:solidFill>
                <a:srgbClr val="000000"/>
              </a:solidFill>
              <a:latin typeface="Clear Sans Regular"/>
            </a:endParaRPr>
          </a:p>
          <a:p>
            <a:pPr algn="just">
              <a:lnSpc>
                <a:spcPts val="3239"/>
              </a:lnSpc>
            </a:pPr>
            <a:endParaRPr lang="en-US" sz="2313" dirty="0">
              <a:solidFill>
                <a:srgbClr val="000000"/>
              </a:solidFill>
              <a:latin typeface="Clear Sans Regular"/>
            </a:endParaRPr>
          </a:p>
        </p:txBody>
      </p:sp>
      <p:grpSp>
        <p:nvGrpSpPr>
          <p:cNvPr id="7" name="Group 6">
            <a:extLst>
              <a:ext uri="{FF2B5EF4-FFF2-40B4-BE49-F238E27FC236}">
                <a16:creationId xmlns:a16="http://schemas.microsoft.com/office/drawing/2014/main" id="{43307566-1CF4-C2D6-C647-632CD16A49B2}"/>
              </a:ext>
            </a:extLst>
          </p:cNvPr>
          <p:cNvGrpSpPr/>
          <p:nvPr/>
        </p:nvGrpSpPr>
        <p:grpSpPr>
          <a:xfrm>
            <a:off x="1066800" y="580369"/>
            <a:ext cx="4076759" cy="818853"/>
            <a:chOff x="1104900" y="830355"/>
            <a:chExt cx="4076759" cy="818853"/>
          </a:xfrm>
        </p:grpSpPr>
        <p:sp>
          <p:nvSpPr>
            <p:cNvPr id="4" name="TextBox 4"/>
            <p:cNvSpPr txBox="1"/>
            <p:nvPr/>
          </p:nvSpPr>
          <p:spPr>
            <a:xfrm>
              <a:off x="1104900" y="830355"/>
              <a:ext cx="4076759" cy="818853"/>
            </a:xfrm>
            <a:prstGeom prst="rect">
              <a:avLst/>
            </a:prstGeom>
          </p:spPr>
          <p:txBody>
            <a:bodyPr lIns="0" tIns="0" rIns="0" bIns="0" rtlCol="0" anchor="t">
              <a:spAutoFit/>
            </a:bodyPr>
            <a:lstStyle/>
            <a:p>
              <a:pPr marL="0" lvl="0" indent="0">
                <a:lnSpc>
                  <a:spcPts val="5962"/>
                </a:lnSpc>
                <a:spcBef>
                  <a:spcPct val="0"/>
                </a:spcBef>
              </a:pPr>
              <a:r>
                <a:rPr lang="en-US" sz="5521" spc="-55" dirty="0">
                  <a:solidFill>
                    <a:srgbClr val="000000"/>
                  </a:solidFill>
                  <a:latin typeface="Alta Bold"/>
                </a:rPr>
                <a:t>ENTITY SETS</a:t>
              </a:r>
            </a:p>
          </p:txBody>
        </p:sp>
        <p:sp>
          <p:nvSpPr>
            <p:cNvPr id="6" name="AutoShape 6"/>
            <p:cNvSpPr/>
            <p:nvPr/>
          </p:nvSpPr>
          <p:spPr>
            <a:xfrm>
              <a:off x="2145605" y="1601583"/>
              <a:ext cx="2262048" cy="0"/>
            </a:xfrm>
            <a:prstGeom prst="line">
              <a:avLst/>
            </a:prstGeom>
            <a:ln w="47625" cap="flat">
              <a:solidFill>
                <a:srgbClr val="000000"/>
              </a:solidFill>
              <a:prstDash val="solid"/>
              <a:headEnd type="none" w="sm" len="sm"/>
              <a:tailEnd type="none" w="sm" len="sm"/>
            </a:ln>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9844706" y="1028700"/>
            <a:ext cx="7345377" cy="8365568"/>
          </a:xfrm>
          <a:prstGeom prst="rect">
            <a:avLst/>
          </a:prstGeom>
        </p:spPr>
      </p:pic>
      <p:sp>
        <p:nvSpPr>
          <p:cNvPr id="5" name="TextBox 5"/>
          <p:cNvSpPr txBox="1"/>
          <p:nvPr/>
        </p:nvSpPr>
        <p:spPr>
          <a:xfrm>
            <a:off x="1447232" y="1187870"/>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RELATIONAL ALGEBRA</a:t>
            </a:r>
          </a:p>
        </p:txBody>
      </p:sp>
      <p:sp>
        <p:nvSpPr>
          <p:cNvPr id="6" name="TextBox 6"/>
          <p:cNvSpPr txBox="1"/>
          <p:nvPr/>
        </p:nvSpPr>
        <p:spPr>
          <a:xfrm>
            <a:off x="1028700" y="4877170"/>
            <a:ext cx="6688929" cy="1012269"/>
          </a:xfrm>
          <a:prstGeom prst="rect">
            <a:avLst/>
          </a:prstGeom>
        </p:spPr>
        <p:txBody>
          <a:bodyPr lIns="0" tIns="0" rIns="0" bIns="0" rtlCol="0" anchor="t">
            <a:spAutoFit/>
          </a:bodyPr>
          <a:lstStyle/>
          <a:p>
            <a:pPr algn="ctr">
              <a:lnSpc>
                <a:spcPts val="4055"/>
              </a:lnSpc>
            </a:pPr>
            <a:r>
              <a:rPr lang="en-US" sz="2896">
                <a:solidFill>
                  <a:srgbClr val="000000"/>
                </a:solidFill>
                <a:latin typeface="Clear Sans Regular"/>
              </a:rPr>
              <a:t>2. list the polls which have greater than or equal to 500 votes casted .</a:t>
            </a:r>
          </a:p>
        </p:txBody>
      </p:sp>
      <p:pic>
        <p:nvPicPr>
          <p:cNvPr id="7" name="Picture 7"/>
          <p:cNvPicPr>
            <a:picLocks noChangeAspect="1"/>
          </p:cNvPicPr>
          <p:nvPr/>
        </p:nvPicPr>
        <p:blipFill>
          <a:blip r:embed="rId3">
            <a:alphaModFix amt="67000"/>
          </a:blip>
          <a:srcRect/>
          <a:stretch>
            <a:fillRect/>
          </a:stretch>
        </p:blipFill>
        <p:spPr>
          <a:xfrm>
            <a:off x="12277027" y="533245"/>
            <a:ext cx="2890351" cy="718975"/>
          </a:xfrm>
          <a:prstGeom prst="rect">
            <a:avLst/>
          </a:prstGeom>
        </p:spPr>
      </p:pic>
      <p:sp>
        <p:nvSpPr>
          <p:cNvPr id="8" name="AutoShape 8"/>
          <p:cNvSpPr/>
          <p:nvPr/>
        </p:nvSpPr>
        <p:spPr>
          <a:xfrm>
            <a:off x="4134812" y="2068813"/>
            <a:ext cx="226204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8354635" y="1304262"/>
            <a:ext cx="8904665" cy="7897734"/>
          </a:xfrm>
          <a:prstGeom prst="rect">
            <a:avLst/>
          </a:prstGeom>
        </p:spPr>
      </p:pic>
      <p:sp>
        <p:nvSpPr>
          <p:cNvPr id="5" name="TextBox 5"/>
          <p:cNvSpPr txBox="1"/>
          <p:nvPr/>
        </p:nvSpPr>
        <p:spPr>
          <a:xfrm>
            <a:off x="1447232" y="1187870"/>
            <a:ext cx="10829796" cy="615553"/>
          </a:xfrm>
          <a:prstGeom prst="rect">
            <a:avLst/>
          </a:prstGeom>
        </p:spPr>
        <p:txBody>
          <a:bodyPr lIns="0" tIns="0" rIns="0" bIns="0" rtlCol="0" anchor="t">
            <a:spAutoFit/>
          </a:bodyPr>
          <a:lstStyle/>
          <a:p>
            <a:pPr marL="0" lvl="0" indent="0">
              <a:lnSpc>
                <a:spcPts val="4777"/>
              </a:lnSpc>
              <a:spcBef>
                <a:spcPct val="0"/>
              </a:spcBef>
            </a:pPr>
            <a:r>
              <a:rPr lang="en-US" sz="4423" spc="-44" dirty="0">
                <a:solidFill>
                  <a:srgbClr val="000000"/>
                </a:solidFill>
                <a:latin typeface="Alta Bold"/>
              </a:rPr>
              <a:t>RELATIONAL ALGEBRA</a:t>
            </a:r>
          </a:p>
        </p:txBody>
      </p:sp>
      <p:sp>
        <p:nvSpPr>
          <p:cNvPr id="6" name="TextBox 6"/>
          <p:cNvSpPr txBox="1"/>
          <p:nvPr/>
        </p:nvSpPr>
        <p:spPr>
          <a:xfrm>
            <a:off x="1028700" y="4877170"/>
            <a:ext cx="6688929" cy="1012269"/>
          </a:xfrm>
          <a:prstGeom prst="rect">
            <a:avLst/>
          </a:prstGeom>
        </p:spPr>
        <p:txBody>
          <a:bodyPr lIns="0" tIns="0" rIns="0" bIns="0" rtlCol="0" anchor="t">
            <a:spAutoFit/>
          </a:bodyPr>
          <a:lstStyle/>
          <a:p>
            <a:pPr algn="ctr">
              <a:lnSpc>
                <a:spcPts val="4055"/>
              </a:lnSpc>
            </a:pPr>
            <a:r>
              <a:rPr lang="en-US" sz="2896">
                <a:solidFill>
                  <a:srgbClr val="000000"/>
                </a:solidFill>
                <a:latin typeface="Clear Sans Regular"/>
              </a:rPr>
              <a:t>3. List the video ID of the channels whose genre is Educational.</a:t>
            </a:r>
          </a:p>
        </p:txBody>
      </p:sp>
      <p:pic>
        <p:nvPicPr>
          <p:cNvPr id="7" name="Picture 7"/>
          <p:cNvPicPr>
            <a:picLocks noChangeAspect="1"/>
          </p:cNvPicPr>
          <p:nvPr/>
        </p:nvPicPr>
        <p:blipFill>
          <a:blip r:embed="rId3">
            <a:alphaModFix amt="67000"/>
          </a:blip>
          <a:srcRect/>
          <a:stretch>
            <a:fillRect/>
          </a:stretch>
        </p:blipFill>
        <p:spPr>
          <a:xfrm>
            <a:off x="11337945" y="669213"/>
            <a:ext cx="2890351" cy="718975"/>
          </a:xfrm>
          <a:prstGeom prst="rect">
            <a:avLst/>
          </a:prstGeom>
        </p:spPr>
      </p:pic>
      <p:sp>
        <p:nvSpPr>
          <p:cNvPr id="8" name="AutoShape 8"/>
          <p:cNvSpPr/>
          <p:nvPr/>
        </p:nvSpPr>
        <p:spPr>
          <a:xfrm>
            <a:off x="4134812" y="2068813"/>
            <a:ext cx="226204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8810070" y="1187870"/>
            <a:ext cx="7963653" cy="7758706"/>
          </a:xfrm>
          <a:prstGeom prst="rect">
            <a:avLst/>
          </a:prstGeom>
        </p:spPr>
      </p:pic>
      <p:sp>
        <p:nvSpPr>
          <p:cNvPr id="5" name="TextBox 5"/>
          <p:cNvSpPr txBox="1"/>
          <p:nvPr/>
        </p:nvSpPr>
        <p:spPr>
          <a:xfrm>
            <a:off x="1447232" y="1187870"/>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RELATIONAL ALGEBRA</a:t>
            </a:r>
          </a:p>
        </p:txBody>
      </p:sp>
      <p:sp>
        <p:nvSpPr>
          <p:cNvPr id="6" name="TextBox 6"/>
          <p:cNvSpPr txBox="1"/>
          <p:nvPr/>
        </p:nvSpPr>
        <p:spPr>
          <a:xfrm>
            <a:off x="1028700" y="5391520"/>
            <a:ext cx="6688929" cy="497919"/>
          </a:xfrm>
          <a:prstGeom prst="rect">
            <a:avLst/>
          </a:prstGeom>
        </p:spPr>
        <p:txBody>
          <a:bodyPr lIns="0" tIns="0" rIns="0" bIns="0" rtlCol="0" anchor="t">
            <a:spAutoFit/>
          </a:bodyPr>
          <a:lstStyle/>
          <a:p>
            <a:pPr algn="ctr">
              <a:lnSpc>
                <a:spcPts val="4055"/>
              </a:lnSpc>
            </a:pPr>
            <a:r>
              <a:rPr lang="en-US" sz="2896">
                <a:solidFill>
                  <a:srgbClr val="000000"/>
                </a:solidFill>
                <a:latin typeface="Clear Sans Regular"/>
              </a:rPr>
              <a:t>4. List the channels to be terminated.</a:t>
            </a:r>
          </a:p>
        </p:txBody>
      </p:sp>
      <p:pic>
        <p:nvPicPr>
          <p:cNvPr id="7" name="Picture 7"/>
          <p:cNvPicPr>
            <a:picLocks noChangeAspect="1"/>
          </p:cNvPicPr>
          <p:nvPr/>
        </p:nvPicPr>
        <p:blipFill>
          <a:blip r:embed="rId3">
            <a:alphaModFix amt="67000"/>
          </a:blip>
          <a:srcRect/>
          <a:stretch>
            <a:fillRect/>
          </a:stretch>
        </p:blipFill>
        <p:spPr>
          <a:xfrm>
            <a:off x="11337945" y="669213"/>
            <a:ext cx="2890351" cy="718975"/>
          </a:xfrm>
          <a:prstGeom prst="rect">
            <a:avLst/>
          </a:prstGeom>
        </p:spPr>
      </p:pic>
      <p:sp>
        <p:nvSpPr>
          <p:cNvPr id="8" name="AutoShape 8"/>
          <p:cNvSpPr/>
          <p:nvPr/>
        </p:nvSpPr>
        <p:spPr>
          <a:xfrm>
            <a:off x="4134812" y="2068813"/>
            <a:ext cx="226204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pic>
        <p:nvPicPr>
          <p:cNvPr id="4" name="Picture 4"/>
          <p:cNvPicPr>
            <a:picLocks noChangeAspect="1"/>
          </p:cNvPicPr>
          <p:nvPr/>
        </p:nvPicPr>
        <p:blipFill>
          <a:blip r:embed="rId2"/>
          <a:srcRect/>
          <a:stretch>
            <a:fillRect/>
          </a:stretch>
        </p:blipFill>
        <p:spPr>
          <a:xfrm>
            <a:off x="9144000" y="1187870"/>
            <a:ext cx="7278241" cy="8070430"/>
          </a:xfrm>
          <a:prstGeom prst="rect">
            <a:avLst/>
          </a:prstGeom>
        </p:spPr>
      </p:pic>
      <p:pic>
        <p:nvPicPr>
          <p:cNvPr id="5" name="Picture 5"/>
          <p:cNvPicPr>
            <a:picLocks noChangeAspect="1"/>
          </p:cNvPicPr>
          <p:nvPr/>
        </p:nvPicPr>
        <p:blipFill>
          <a:blip r:embed="rId3">
            <a:alphaModFix amt="67000"/>
          </a:blip>
          <a:srcRect/>
          <a:stretch>
            <a:fillRect/>
          </a:stretch>
        </p:blipFill>
        <p:spPr>
          <a:xfrm>
            <a:off x="11337945" y="669213"/>
            <a:ext cx="2890351" cy="718975"/>
          </a:xfrm>
          <a:prstGeom prst="rect">
            <a:avLst/>
          </a:prstGeom>
        </p:spPr>
      </p:pic>
      <p:sp>
        <p:nvSpPr>
          <p:cNvPr id="6" name="TextBox 6"/>
          <p:cNvSpPr txBox="1"/>
          <p:nvPr/>
        </p:nvSpPr>
        <p:spPr>
          <a:xfrm>
            <a:off x="1447232" y="1187870"/>
            <a:ext cx="1082979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RELATIONAL ALGEBRA</a:t>
            </a:r>
          </a:p>
        </p:txBody>
      </p:sp>
      <p:sp>
        <p:nvSpPr>
          <p:cNvPr id="7" name="TextBox 7"/>
          <p:cNvSpPr txBox="1"/>
          <p:nvPr/>
        </p:nvSpPr>
        <p:spPr>
          <a:xfrm>
            <a:off x="1028700" y="4877170"/>
            <a:ext cx="6688929" cy="1012269"/>
          </a:xfrm>
          <a:prstGeom prst="rect">
            <a:avLst/>
          </a:prstGeom>
        </p:spPr>
        <p:txBody>
          <a:bodyPr lIns="0" tIns="0" rIns="0" bIns="0" rtlCol="0" anchor="t">
            <a:spAutoFit/>
          </a:bodyPr>
          <a:lstStyle/>
          <a:p>
            <a:pPr algn="ctr">
              <a:lnSpc>
                <a:spcPts val="4055"/>
              </a:lnSpc>
            </a:pPr>
            <a:r>
              <a:rPr lang="en-US" sz="2896">
                <a:solidFill>
                  <a:srgbClr val="000000"/>
                </a:solidFill>
                <a:latin typeface="Clear Sans Regular"/>
              </a:rPr>
              <a:t>5. List the viewers ID whose gender is male and have disliked some video.</a:t>
            </a:r>
          </a:p>
        </p:txBody>
      </p:sp>
      <p:sp>
        <p:nvSpPr>
          <p:cNvPr id="8" name="AutoShape 8"/>
          <p:cNvSpPr/>
          <p:nvPr/>
        </p:nvSpPr>
        <p:spPr>
          <a:xfrm>
            <a:off x="4134812" y="2068813"/>
            <a:ext cx="2262048"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917E"/>
        </a:solidFill>
        <a:effectLst/>
      </p:bgPr>
    </p:bg>
    <p:spTree>
      <p:nvGrpSpPr>
        <p:cNvPr id="1" name=""/>
        <p:cNvGrpSpPr/>
        <p:nvPr/>
      </p:nvGrpSpPr>
      <p:grpSpPr>
        <a:xfrm>
          <a:off x="0" y="0"/>
          <a:ext cx="0" cy="0"/>
          <a:chOff x="0" y="0"/>
          <a:chExt cx="0" cy="0"/>
        </a:xfrm>
      </p:grpSpPr>
      <p:grpSp>
        <p:nvGrpSpPr>
          <p:cNvPr id="2" name="Group 2"/>
          <p:cNvGrpSpPr/>
          <p:nvPr/>
        </p:nvGrpSpPr>
        <p:grpSpPr>
          <a:xfrm>
            <a:off x="4334209" y="2719993"/>
            <a:ext cx="9901473" cy="5569579"/>
            <a:chOff x="0" y="0"/>
            <a:chExt cx="32191931" cy="18107961"/>
          </a:xfrm>
        </p:grpSpPr>
        <p:sp>
          <p:nvSpPr>
            <p:cNvPr id="3" name="Freeform 3"/>
            <p:cNvSpPr/>
            <p:nvPr/>
          </p:nvSpPr>
          <p:spPr>
            <a:xfrm>
              <a:off x="72390" y="72390"/>
              <a:ext cx="32047150" cy="17963180"/>
            </a:xfrm>
            <a:custGeom>
              <a:avLst/>
              <a:gdLst/>
              <a:ahLst/>
              <a:cxnLst/>
              <a:rect l="l" t="t" r="r" b="b"/>
              <a:pathLst>
                <a:path w="32047150" h="17963180">
                  <a:moveTo>
                    <a:pt x="0" y="0"/>
                  </a:moveTo>
                  <a:lnTo>
                    <a:pt x="32047150" y="0"/>
                  </a:lnTo>
                  <a:lnTo>
                    <a:pt x="32047150" y="17963180"/>
                  </a:lnTo>
                  <a:lnTo>
                    <a:pt x="0" y="17963180"/>
                  </a:lnTo>
                  <a:lnTo>
                    <a:pt x="0" y="0"/>
                  </a:lnTo>
                  <a:close/>
                </a:path>
              </a:pathLst>
            </a:custGeom>
            <a:solidFill>
              <a:srgbClr val="FF917E"/>
            </a:solidFill>
          </p:spPr>
        </p:sp>
        <p:sp>
          <p:nvSpPr>
            <p:cNvPr id="4" name="Freeform 4"/>
            <p:cNvSpPr/>
            <p:nvPr/>
          </p:nvSpPr>
          <p:spPr>
            <a:xfrm>
              <a:off x="0" y="0"/>
              <a:ext cx="32191930" cy="18107961"/>
            </a:xfrm>
            <a:custGeom>
              <a:avLst/>
              <a:gdLst/>
              <a:ahLst/>
              <a:cxnLst/>
              <a:rect l="l" t="t" r="r" b="b"/>
              <a:pathLst>
                <a:path w="32191930" h="18107961">
                  <a:moveTo>
                    <a:pt x="32047151" y="17963181"/>
                  </a:moveTo>
                  <a:lnTo>
                    <a:pt x="32191930" y="17963181"/>
                  </a:lnTo>
                  <a:lnTo>
                    <a:pt x="32191930" y="18107961"/>
                  </a:lnTo>
                  <a:lnTo>
                    <a:pt x="32047151" y="18107961"/>
                  </a:lnTo>
                  <a:lnTo>
                    <a:pt x="32047151" y="17963181"/>
                  </a:lnTo>
                  <a:close/>
                  <a:moveTo>
                    <a:pt x="0" y="144780"/>
                  </a:moveTo>
                  <a:lnTo>
                    <a:pt x="144780" y="144780"/>
                  </a:lnTo>
                  <a:lnTo>
                    <a:pt x="144780" y="17963181"/>
                  </a:lnTo>
                  <a:lnTo>
                    <a:pt x="0" y="17963181"/>
                  </a:lnTo>
                  <a:lnTo>
                    <a:pt x="0" y="144780"/>
                  </a:lnTo>
                  <a:close/>
                  <a:moveTo>
                    <a:pt x="0" y="17963181"/>
                  </a:moveTo>
                  <a:lnTo>
                    <a:pt x="144780" y="17963181"/>
                  </a:lnTo>
                  <a:lnTo>
                    <a:pt x="144780" y="18107961"/>
                  </a:lnTo>
                  <a:lnTo>
                    <a:pt x="0" y="18107961"/>
                  </a:lnTo>
                  <a:lnTo>
                    <a:pt x="0" y="17963181"/>
                  </a:lnTo>
                  <a:close/>
                  <a:moveTo>
                    <a:pt x="32047151" y="144780"/>
                  </a:moveTo>
                  <a:lnTo>
                    <a:pt x="32191930" y="144780"/>
                  </a:lnTo>
                  <a:lnTo>
                    <a:pt x="32191930" y="17963181"/>
                  </a:lnTo>
                  <a:lnTo>
                    <a:pt x="32047151" y="17963181"/>
                  </a:lnTo>
                  <a:lnTo>
                    <a:pt x="32047151" y="144780"/>
                  </a:lnTo>
                  <a:close/>
                  <a:moveTo>
                    <a:pt x="144780" y="17963181"/>
                  </a:moveTo>
                  <a:lnTo>
                    <a:pt x="32047151" y="17963181"/>
                  </a:lnTo>
                  <a:lnTo>
                    <a:pt x="32047151" y="18107961"/>
                  </a:lnTo>
                  <a:lnTo>
                    <a:pt x="144780" y="18107961"/>
                  </a:lnTo>
                  <a:lnTo>
                    <a:pt x="144780" y="17963181"/>
                  </a:lnTo>
                  <a:close/>
                  <a:moveTo>
                    <a:pt x="32047151" y="0"/>
                  </a:moveTo>
                  <a:lnTo>
                    <a:pt x="32191930" y="0"/>
                  </a:lnTo>
                  <a:lnTo>
                    <a:pt x="32191930" y="144780"/>
                  </a:lnTo>
                  <a:lnTo>
                    <a:pt x="32047151" y="144780"/>
                  </a:lnTo>
                  <a:lnTo>
                    <a:pt x="32047151" y="0"/>
                  </a:lnTo>
                  <a:close/>
                  <a:moveTo>
                    <a:pt x="0" y="0"/>
                  </a:moveTo>
                  <a:lnTo>
                    <a:pt x="144780" y="0"/>
                  </a:lnTo>
                  <a:lnTo>
                    <a:pt x="144780" y="144780"/>
                  </a:lnTo>
                  <a:lnTo>
                    <a:pt x="0" y="144780"/>
                  </a:lnTo>
                  <a:lnTo>
                    <a:pt x="0" y="0"/>
                  </a:lnTo>
                  <a:close/>
                  <a:moveTo>
                    <a:pt x="144780" y="0"/>
                  </a:moveTo>
                  <a:lnTo>
                    <a:pt x="32047151" y="0"/>
                  </a:lnTo>
                  <a:lnTo>
                    <a:pt x="32047151" y="144780"/>
                  </a:lnTo>
                  <a:lnTo>
                    <a:pt x="144780" y="144780"/>
                  </a:lnTo>
                  <a:lnTo>
                    <a:pt x="144780" y="0"/>
                  </a:ln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7269">
            <a:off x="-5305424" y="2208931"/>
            <a:ext cx="8384352" cy="1103204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94161">
            <a:off x="16433435" y="-2327617"/>
            <a:ext cx="8911803" cy="11726056"/>
          </a:xfrm>
          <a:prstGeom prst="rect">
            <a:avLst/>
          </a:prstGeom>
        </p:spPr>
      </p:pic>
      <p:sp>
        <p:nvSpPr>
          <p:cNvPr id="7" name="TextBox 7"/>
          <p:cNvSpPr txBox="1"/>
          <p:nvPr/>
        </p:nvSpPr>
        <p:spPr>
          <a:xfrm>
            <a:off x="6782131" y="4954228"/>
            <a:ext cx="4723737" cy="915670"/>
          </a:xfrm>
          <a:prstGeom prst="rect">
            <a:avLst/>
          </a:prstGeom>
        </p:spPr>
        <p:txBody>
          <a:bodyPr lIns="0" tIns="0" rIns="0" bIns="0" rtlCol="0" anchor="t">
            <a:spAutoFit/>
          </a:bodyPr>
          <a:lstStyle/>
          <a:p>
            <a:pPr marL="0" lvl="0" indent="0">
              <a:lnSpc>
                <a:spcPts val="6800"/>
              </a:lnSpc>
              <a:spcBef>
                <a:spcPct val="0"/>
              </a:spcBef>
            </a:pPr>
            <a:r>
              <a:rPr lang="en-US" sz="6800" spc="68">
                <a:solidFill>
                  <a:srgbClr val="000000"/>
                </a:solidFill>
                <a:latin typeface="Luckiest Guy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104900" y="811305"/>
            <a:ext cx="10231886" cy="671394"/>
          </a:xfrm>
          <a:prstGeom prst="rect">
            <a:avLst/>
          </a:prstGeom>
        </p:spPr>
        <p:txBody>
          <a:bodyPr lIns="0" tIns="0" rIns="0" bIns="0" rtlCol="0" anchor="t">
            <a:spAutoFit/>
          </a:bodyPr>
          <a:lstStyle/>
          <a:p>
            <a:pPr marL="0" lvl="0" indent="0">
              <a:lnSpc>
                <a:spcPts val="4777"/>
              </a:lnSpc>
              <a:spcBef>
                <a:spcPct val="0"/>
              </a:spcBef>
            </a:pPr>
            <a:r>
              <a:rPr lang="en-US" sz="4423" spc="-44">
                <a:solidFill>
                  <a:srgbClr val="000000"/>
                </a:solidFill>
                <a:latin typeface="Alta Bold"/>
              </a:rPr>
              <a:t>RELATIONSHIP AND MAPPING CARDINALITY:</a:t>
            </a:r>
          </a:p>
        </p:txBody>
      </p:sp>
      <p:sp>
        <p:nvSpPr>
          <p:cNvPr id="5" name="TextBox 5"/>
          <p:cNvSpPr txBox="1"/>
          <p:nvPr/>
        </p:nvSpPr>
        <p:spPr>
          <a:xfrm>
            <a:off x="1028700" y="1703470"/>
            <a:ext cx="16136982" cy="9507533"/>
          </a:xfrm>
          <a:prstGeom prst="rect">
            <a:avLst/>
          </a:prstGeom>
        </p:spPr>
        <p:txBody>
          <a:bodyPr lIns="0" tIns="0" rIns="0" bIns="0" rtlCol="0" anchor="t">
            <a:spAutoFit/>
          </a:bodyPr>
          <a:lstStyle/>
          <a:p>
            <a:pPr algn="just">
              <a:lnSpc>
                <a:spcPts val="3062"/>
              </a:lnSpc>
            </a:pPr>
            <a:r>
              <a:rPr lang="en-US" sz="2187" dirty="0">
                <a:solidFill>
                  <a:srgbClr val="000000"/>
                </a:solidFill>
                <a:latin typeface="Clear Sans Regular"/>
              </a:rPr>
              <a:t>1. </a:t>
            </a:r>
            <a:r>
              <a:rPr lang="en-US" sz="2187" u="sng" dirty="0">
                <a:solidFill>
                  <a:srgbClr val="000000"/>
                </a:solidFill>
                <a:latin typeface="Clear Sans Regular"/>
              </a:rPr>
              <a:t>Subscribed:</a:t>
            </a:r>
          </a:p>
          <a:p>
            <a:pPr algn="just">
              <a:lnSpc>
                <a:spcPts val="3062"/>
              </a:lnSpc>
            </a:pPr>
            <a:r>
              <a:rPr lang="en-US" sz="2187" dirty="0">
                <a:solidFill>
                  <a:srgbClr val="000000"/>
                </a:solidFill>
                <a:latin typeface="Clear Sans Regular"/>
              </a:rPr>
              <a:t>   (</a:t>
            </a:r>
            <a:r>
              <a:rPr lang="en-US" sz="2187" dirty="0" err="1">
                <a:solidFill>
                  <a:srgbClr val="000000"/>
                </a:solidFill>
                <a:latin typeface="Clear Sans Regular"/>
              </a:rPr>
              <a:t>ViewerID</a:t>
            </a:r>
            <a:r>
              <a:rPr lang="en-US" sz="2187" dirty="0">
                <a:solidFill>
                  <a:srgbClr val="000000"/>
                </a:solidFill>
                <a:latin typeface="Clear Sans Regular"/>
              </a:rPr>
              <a:t>, </a:t>
            </a:r>
            <a:r>
              <a:rPr lang="en-US" sz="2187" dirty="0" err="1">
                <a:solidFill>
                  <a:srgbClr val="000000"/>
                </a:solidFill>
                <a:latin typeface="Clear Sans Regular"/>
              </a:rPr>
              <a:t>ChannelID,DateOfSubscripti</a:t>
            </a:r>
            <a:r>
              <a:rPr lang="en-US" sz="2187" dirty="0">
                <a:solidFill>
                  <a:srgbClr val="000000"/>
                </a:solidFill>
                <a:latin typeface="Clear Sans Regular"/>
              </a:rPr>
              <a:t>)</a:t>
            </a:r>
          </a:p>
          <a:p>
            <a:pPr marL="472317" lvl="1" indent="-236159" algn="just">
              <a:lnSpc>
                <a:spcPts val="3062"/>
              </a:lnSpc>
              <a:buFont typeface="Arial"/>
              <a:buChar char="•"/>
            </a:pPr>
            <a:r>
              <a:rPr lang="en-US" sz="2187" dirty="0">
                <a:solidFill>
                  <a:srgbClr val="000000"/>
                </a:solidFill>
                <a:latin typeface="Clear Sans Regular"/>
              </a:rPr>
              <a:t>‘Subscribed’ is a </a:t>
            </a:r>
            <a:r>
              <a:rPr lang="en-US" sz="2187" dirty="0">
                <a:solidFill>
                  <a:srgbClr val="000000"/>
                </a:solidFill>
                <a:latin typeface="Clear Sans Regular Bold"/>
              </a:rPr>
              <a:t>Many to Many relationship </a:t>
            </a:r>
            <a:r>
              <a:rPr lang="en-US" sz="2187" dirty="0">
                <a:solidFill>
                  <a:srgbClr val="000000"/>
                </a:solidFill>
                <a:latin typeface="Clear Sans Regular"/>
              </a:rPr>
              <a:t>from Viewer to Channel as one viewer can subscribe to many channels and one channel can be subscribed by many viewers. Since it is a Many to Many relationship , the </a:t>
            </a:r>
            <a:r>
              <a:rPr lang="en-US" sz="2187" dirty="0">
                <a:solidFill>
                  <a:srgbClr val="000000"/>
                </a:solidFill>
                <a:latin typeface="Clear Sans Regular Italics"/>
              </a:rPr>
              <a:t>Primary key</a:t>
            </a:r>
            <a:r>
              <a:rPr lang="en-US" sz="2187" dirty="0">
                <a:solidFill>
                  <a:srgbClr val="000000"/>
                </a:solidFill>
                <a:latin typeface="Clear Sans Regular"/>
              </a:rPr>
              <a:t> of the relationship set includes the primary key of both viewer and channel. There is a</a:t>
            </a:r>
            <a:r>
              <a:rPr lang="en-US" sz="2187" dirty="0">
                <a:solidFill>
                  <a:srgbClr val="000000"/>
                </a:solidFill>
                <a:latin typeface="Clear Sans Regular Bold"/>
              </a:rPr>
              <a:t> Partial participation</a:t>
            </a:r>
            <a:r>
              <a:rPr lang="en-US" sz="2187" dirty="0">
                <a:solidFill>
                  <a:srgbClr val="000000"/>
                </a:solidFill>
                <a:latin typeface="Clear Sans Regular"/>
              </a:rPr>
              <a:t> from both viewer and channel side as it may happen that a viewer has not subscribed to any channel and it also may happen that a channel has no subscribers.</a:t>
            </a:r>
          </a:p>
          <a:p>
            <a:pPr algn="just">
              <a:lnSpc>
                <a:spcPts val="3062"/>
              </a:lnSpc>
            </a:pPr>
            <a:r>
              <a:rPr lang="en-US" sz="2187" dirty="0">
                <a:solidFill>
                  <a:srgbClr val="000000"/>
                </a:solidFill>
                <a:latin typeface="Clear Sans Regular"/>
              </a:rPr>
              <a:t>2. </a:t>
            </a:r>
            <a:r>
              <a:rPr lang="en-US" sz="2187" u="sng" dirty="0">
                <a:solidFill>
                  <a:srgbClr val="000000"/>
                </a:solidFill>
                <a:latin typeface="Clear Sans Regular"/>
              </a:rPr>
              <a:t> Published:</a:t>
            </a:r>
          </a:p>
          <a:p>
            <a:pPr algn="just">
              <a:lnSpc>
                <a:spcPts val="3062"/>
              </a:lnSpc>
            </a:pPr>
            <a:r>
              <a:rPr lang="en-US" sz="2187" dirty="0">
                <a:solidFill>
                  <a:srgbClr val="000000"/>
                </a:solidFill>
                <a:latin typeface="Clear Sans Regular"/>
              </a:rPr>
              <a:t>  (</a:t>
            </a:r>
            <a:r>
              <a:rPr lang="en-US" sz="2187" dirty="0" err="1">
                <a:solidFill>
                  <a:srgbClr val="000000"/>
                </a:solidFill>
                <a:latin typeface="Clear Sans Regular"/>
              </a:rPr>
              <a:t>VideoID</a:t>
            </a:r>
            <a:r>
              <a:rPr lang="en-US" sz="2187" dirty="0">
                <a:solidFill>
                  <a:srgbClr val="000000"/>
                </a:solidFill>
                <a:latin typeface="Clear Sans Regular"/>
              </a:rPr>
              <a:t>, </a:t>
            </a:r>
            <a:r>
              <a:rPr lang="en-US" sz="2187" dirty="0" err="1">
                <a:solidFill>
                  <a:srgbClr val="000000"/>
                </a:solidFill>
                <a:latin typeface="Clear Sans Regular"/>
              </a:rPr>
              <a:t>ChannelID</a:t>
            </a:r>
            <a:r>
              <a:rPr lang="en-US" sz="2187" u="sng" dirty="0">
                <a:solidFill>
                  <a:srgbClr val="000000"/>
                </a:solidFill>
                <a:latin typeface="Clear Sans Regular"/>
              </a:rPr>
              <a:t>,</a:t>
            </a:r>
            <a:r>
              <a:rPr lang="en-US" sz="2187" dirty="0">
                <a:solidFill>
                  <a:srgbClr val="000000"/>
                </a:solidFill>
                <a:latin typeface="Clear Sans Regular"/>
              </a:rPr>
              <a:t> </a:t>
            </a:r>
            <a:r>
              <a:rPr lang="en-US" sz="2187" dirty="0" err="1">
                <a:solidFill>
                  <a:srgbClr val="000000"/>
                </a:solidFill>
                <a:latin typeface="Clear Sans Regular"/>
              </a:rPr>
              <a:t>DateOfPublishing</a:t>
            </a:r>
            <a:r>
              <a:rPr lang="en-US" sz="2187" dirty="0">
                <a:solidFill>
                  <a:srgbClr val="000000"/>
                </a:solidFill>
                <a:latin typeface="Clear Sans Regular"/>
              </a:rPr>
              <a:t>)</a:t>
            </a:r>
          </a:p>
          <a:p>
            <a:pPr marL="472317" lvl="1" indent="-236159" algn="just">
              <a:lnSpc>
                <a:spcPts val="3062"/>
              </a:lnSpc>
              <a:buFont typeface="Arial"/>
              <a:buChar char="•"/>
            </a:pPr>
            <a:r>
              <a:rPr lang="en-US" sz="2187" dirty="0">
                <a:solidFill>
                  <a:srgbClr val="000000"/>
                </a:solidFill>
                <a:latin typeface="Clear Sans Regular"/>
              </a:rPr>
              <a:t>‘Published’ is a </a:t>
            </a:r>
            <a:r>
              <a:rPr lang="en-US" sz="2187" dirty="0">
                <a:solidFill>
                  <a:srgbClr val="000000"/>
                </a:solidFill>
                <a:latin typeface="Clear Sans Regular Bold"/>
              </a:rPr>
              <a:t>One to Many relationship</a:t>
            </a:r>
            <a:r>
              <a:rPr lang="en-US" sz="2187" dirty="0">
                <a:solidFill>
                  <a:srgbClr val="000000"/>
                </a:solidFill>
                <a:latin typeface="Clear Sans Regular"/>
              </a:rPr>
              <a:t> from Channel to Video as one channel can publish many videos but one video cannot belong to many channels. Since it is a One to Many relationship from Channel to Video so , the </a:t>
            </a:r>
            <a:r>
              <a:rPr lang="en-US" sz="2187" dirty="0">
                <a:solidFill>
                  <a:srgbClr val="000000"/>
                </a:solidFill>
                <a:latin typeface="Clear Sans Regular Italics"/>
              </a:rPr>
              <a:t>Primary key</a:t>
            </a:r>
            <a:r>
              <a:rPr lang="en-US" sz="2187" dirty="0">
                <a:solidFill>
                  <a:srgbClr val="000000"/>
                </a:solidFill>
                <a:latin typeface="Clear Sans Regular"/>
              </a:rPr>
              <a:t> of the relationship set Published has the primary key of Video only as it is on many side. There is a </a:t>
            </a:r>
            <a:r>
              <a:rPr lang="en-US" sz="2187" dirty="0">
                <a:solidFill>
                  <a:srgbClr val="000000"/>
                </a:solidFill>
                <a:latin typeface="Clear Sans Regular Bold"/>
              </a:rPr>
              <a:t>Total participation</a:t>
            </a:r>
            <a:r>
              <a:rPr lang="en-US" sz="2187" dirty="0">
                <a:solidFill>
                  <a:srgbClr val="000000"/>
                </a:solidFill>
                <a:latin typeface="Clear Sans Regular"/>
              </a:rPr>
              <a:t> from video side and </a:t>
            </a:r>
            <a:r>
              <a:rPr lang="en-US" sz="2187" dirty="0">
                <a:solidFill>
                  <a:srgbClr val="000000"/>
                </a:solidFill>
                <a:latin typeface="Clear Sans Regular Bold"/>
              </a:rPr>
              <a:t>Partial participation</a:t>
            </a:r>
            <a:r>
              <a:rPr lang="en-US" sz="2187" dirty="0">
                <a:solidFill>
                  <a:srgbClr val="000000"/>
                </a:solidFill>
                <a:latin typeface="Clear Sans Regular"/>
              </a:rPr>
              <a:t> from channel side as every video present is published by some channel but it may happen that a channel has not published any video. The attribute </a:t>
            </a:r>
            <a:r>
              <a:rPr lang="en-US" sz="2187" dirty="0" err="1">
                <a:solidFill>
                  <a:srgbClr val="000000"/>
                </a:solidFill>
                <a:latin typeface="Clear Sans Regular"/>
              </a:rPr>
              <a:t>DateOfPublishing</a:t>
            </a:r>
            <a:r>
              <a:rPr lang="en-US" sz="2187" dirty="0">
                <a:solidFill>
                  <a:srgbClr val="000000"/>
                </a:solidFill>
                <a:latin typeface="Clear Sans Regular"/>
              </a:rPr>
              <a:t> is giving information about when the video was published.</a:t>
            </a:r>
          </a:p>
          <a:p>
            <a:pPr algn="just">
              <a:lnSpc>
                <a:spcPts val="3062"/>
              </a:lnSpc>
            </a:pPr>
            <a:r>
              <a:rPr lang="en-US" sz="2187" dirty="0">
                <a:solidFill>
                  <a:srgbClr val="000000"/>
                </a:solidFill>
                <a:latin typeface="Clear Sans Regular"/>
              </a:rPr>
              <a:t>3. </a:t>
            </a:r>
            <a:r>
              <a:rPr lang="en-US" sz="2187" u="sng" dirty="0">
                <a:solidFill>
                  <a:srgbClr val="000000"/>
                </a:solidFill>
                <a:latin typeface="Clear Sans Regular"/>
              </a:rPr>
              <a:t>Liked</a:t>
            </a:r>
            <a:r>
              <a:rPr lang="en-US" sz="2187" dirty="0">
                <a:solidFill>
                  <a:srgbClr val="000000"/>
                </a:solidFill>
                <a:latin typeface="Clear Sans Regular"/>
              </a:rPr>
              <a:t>:</a:t>
            </a:r>
          </a:p>
          <a:p>
            <a:pPr algn="just">
              <a:lnSpc>
                <a:spcPts val="3062"/>
              </a:lnSpc>
            </a:pPr>
            <a:r>
              <a:rPr lang="en-US" sz="2187" dirty="0">
                <a:solidFill>
                  <a:srgbClr val="000000"/>
                </a:solidFill>
                <a:latin typeface="Clear Sans Regular"/>
              </a:rPr>
              <a:t> (</a:t>
            </a:r>
            <a:r>
              <a:rPr lang="en-US" sz="2187" dirty="0" err="1">
                <a:solidFill>
                  <a:srgbClr val="000000"/>
                </a:solidFill>
                <a:latin typeface="Clear Sans Regular"/>
              </a:rPr>
              <a:t>ViewerID</a:t>
            </a:r>
            <a:r>
              <a:rPr lang="en-US" sz="2187" dirty="0">
                <a:solidFill>
                  <a:srgbClr val="000000"/>
                </a:solidFill>
                <a:latin typeface="Clear Sans Regular"/>
              </a:rPr>
              <a:t>, </a:t>
            </a:r>
            <a:r>
              <a:rPr lang="en-US" sz="2187" dirty="0" err="1">
                <a:solidFill>
                  <a:srgbClr val="000000"/>
                </a:solidFill>
                <a:latin typeface="Clear Sans Regular"/>
              </a:rPr>
              <a:t>VideoID</a:t>
            </a:r>
            <a:r>
              <a:rPr lang="en-US" sz="2187" dirty="0">
                <a:solidFill>
                  <a:srgbClr val="000000"/>
                </a:solidFill>
                <a:latin typeface="Clear Sans Regular"/>
              </a:rPr>
              <a:t>)</a:t>
            </a:r>
          </a:p>
          <a:p>
            <a:pPr marL="472317" lvl="1" indent="-236159" algn="just">
              <a:lnSpc>
                <a:spcPts val="3062"/>
              </a:lnSpc>
              <a:buFont typeface="Arial"/>
              <a:buChar char="•"/>
            </a:pPr>
            <a:r>
              <a:rPr lang="en-US" sz="2187" dirty="0">
                <a:solidFill>
                  <a:srgbClr val="000000"/>
                </a:solidFill>
                <a:latin typeface="Clear Sans Regular"/>
              </a:rPr>
              <a:t>‘Liked’ is a </a:t>
            </a:r>
            <a:r>
              <a:rPr lang="en-US" sz="2187" dirty="0">
                <a:solidFill>
                  <a:srgbClr val="000000"/>
                </a:solidFill>
                <a:latin typeface="Clear Sans Regular Bold"/>
              </a:rPr>
              <a:t>Many to Many relationship</a:t>
            </a:r>
            <a:r>
              <a:rPr lang="en-US" sz="2187" dirty="0">
                <a:solidFill>
                  <a:srgbClr val="000000"/>
                </a:solidFill>
                <a:latin typeface="Clear Sans Regular"/>
              </a:rPr>
              <a:t> from Viewer to Video as one viewer can like many videos and one video can be liked by many viewers. Since it is a Many to Many relationship, the Primary key of Liked set will include both primary keys of Viewer and Video. There is a </a:t>
            </a:r>
            <a:r>
              <a:rPr lang="en-US" sz="2187" dirty="0">
                <a:solidFill>
                  <a:srgbClr val="000000"/>
                </a:solidFill>
                <a:latin typeface="Clear Sans Regular Bold"/>
              </a:rPr>
              <a:t>partial participation</a:t>
            </a:r>
            <a:r>
              <a:rPr lang="en-US" sz="2187" dirty="0">
                <a:solidFill>
                  <a:srgbClr val="000000"/>
                </a:solidFill>
                <a:latin typeface="Clear Sans Regular"/>
              </a:rPr>
              <a:t> from both side as it is possible that a viewer may not like any video and a video may not be liked by any viewer.</a:t>
            </a:r>
          </a:p>
          <a:p>
            <a:pPr algn="just">
              <a:lnSpc>
                <a:spcPts val="3062"/>
              </a:lnSpc>
            </a:pPr>
            <a:endParaRPr lang="en-US" sz="2187" dirty="0">
              <a:solidFill>
                <a:srgbClr val="000000"/>
              </a:solidFill>
              <a:latin typeface="Clear Sans Regular"/>
            </a:endParaRPr>
          </a:p>
          <a:p>
            <a:pPr algn="just">
              <a:lnSpc>
                <a:spcPts val="3062"/>
              </a:lnSpc>
            </a:pPr>
            <a:endParaRPr lang="en-US" sz="2187" dirty="0">
              <a:solidFill>
                <a:srgbClr val="000000"/>
              </a:solidFill>
              <a:latin typeface="Clear Sans Regular"/>
            </a:endParaRPr>
          </a:p>
          <a:p>
            <a:pPr algn="just">
              <a:lnSpc>
                <a:spcPts val="3062"/>
              </a:lnSpc>
            </a:pPr>
            <a:endParaRPr lang="en-US" sz="2187" dirty="0">
              <a:solidFill>
                <a:srgbClr val="000000"/>
              </a:solidFill>
              <a:latin typeface="Clear Sans Regular"/>
            </a:endParaRPr>
          </a:p>
          <a:p>
            <a:pPr algn="just">
              <a:lnSpc>
                <a:spcPts val="3062"/>
              </a:lnSpc>
            </a:pPr>
            <a:endParaRPr lang="en-US" sz="2187" dirty="0">
              <a:solidFill>
                <a:srgbClr val="000000"/>
              </a:solidFill>
              <a:latin typeface="Clear Sans Regular"/>
            </a:endParaRPr>
          </a:p>
          <a:p>
            <a:pPr algn="just">
              <a:lnSpc>
                <a:spcPts val="3062"/>
              </a:lnSpc>
            </a:pPr>
            <a:endParaRPr lang="en-US" sz="2187" dirty="0">
              <a:solidFill>
                <a:srgbClr val="000000"/>
              </a:solidFill>
              <a:latin typeface="Clear Sans Regular"/>
            </a:endParaRPr>
          </a:p>
        </p:txBody>
      </p:sp>
      <p:sp>
        <p:nvSpPr>
          <p:cNvPr id="6" name="AutoShape 6"/>
          <p:cNvSpPr/>
          <p:nvPr/>
        </p:nvSpPr>
        <p:spPr>
          <a:xfrm>
            <a:off x="6971021" y="1458886"/>
            <a:ext cx="3856506"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786238" y="848274"/>
            <a:ext cx="16337917" cy="9888533"/>
          </a:xfrm>
          <a:prstGeom prst="rect">
            <a:avLst/>
          </a:prstGeom>
        </p:spPr>
        <p:txBody>
          <a:bodyPr lIns="0" tIns="0" rIns="0" bIns="0" rtlCol="0" anchor="t">
            <a:spAutoFit/>
          </a:bodyPr>
          <a:lstStyle/>
          <a:p>
            <a:pPr algn="just">
              <a:lnSpc>
                <a:spcPts val="3062"/>
              </a:lnSpc>
            </a:pPr>
            <a:endParaRPr/>
          </a:p>
          <a:p>
            <a:pPr algn="just">
              <a:lnSpc>
                <a:spcPts val="3062"/>
              </a:lnSpc>
            </a:pPr>
            <a:r>
              <a:rPr lang="en-US" sz="2187">
                <a:solidFill>
                  <a:srgbClr val="000000"/>
                </a:solidFill>
                <a:latin typeface="Clear Sans Regular"/>
              </a:rPr>
              <a:t>4.   </a:t>
            </a:r>
            <a:r>
              <a:rPr lang="en-US" sz="2187" u="sng">
                <a:solidFill>
                  <a:srgbClr val="000000"/>
                </a:solidFill>
                <a:latin typeface="Clear Sans Regular"/>
              </a:rPr>
              <a:t>Disliked</a:t>
            </a:r>
            <a:r>
              <a:rPr lang="en-US" sz="2187" u="none">
                <a:solidFill>
                  <a:srgbClr val="000000"/>
                </a:solidFill>
                <a:latin typeface="Clear Sans Regular"/>
              </a:rPr>
              <a:t>:</a:t>
            </a:r>
          </a:p>
          <a:p>
            <a:pPr algn="just">
              <a:lnSpc>
                <a:spcPts val="3062"/>
              </a:lnSpc>
            </a:pPr>
            <a:r>
              <a:rPr lang="en-US" sz="2187">
                <a:solidFill>
                  <a:srgbClr val="000000"/>
                </a:solidFill>
                <a:latin typeface="Clear Sans Regular"/>
              </a:rPr>
              <a:t>   (ViewerID, VideoID)</a:t>
            </a:r>
          </a:p>
          <a:p>
            <a:pPr marL="472317" lvl="1" indent="-236159" algn="just">
              <a:lnSpc>
                <a:spcPts val="3062"/>
              </a:lnSpc>
              <a:buFont typeface="Arial"/>
              <a:buChar char="•"/>
            </a:pPr>
            <a:r>
              <a:rPr lang="en-US" sz="2187">
                <a:solidFill>
                  <a:srgbClr val="000000"/>
                </a:solidFill>
                <a:latin typeface="Clear Sans Regular Bold"/>
              </a:rPr>
              <a:t>‘Disliked’</a:t>
            </a:r>
            <a:r>
              <a:rPr lang="en-US" sz="2187">
                <a:solidFill>
                  <a:srgbClr val="000000"/>
                </a:solidFill>
                <a:latin typeface="Clear Sans Regular"/>
              </a:rPr>
              <a:t> is a </a:t>
            </a:r>
            <a:r>
              <a:rPr lang="en-US" sz="2187">
                <a:solidFill>
                  <a:srgbClr val="000000"/>
                </a:solidFill>
                <a:latin typeface="Clear Sans Regular Bold"/>
              </a:rPr>
              <a:t>Ma</a:t>
            </a:r>
            <a:r>
              <a:rPr lang="en-US" sz="2187" u="none">
                <a:solidFill>
                  <a:srgbClr val="000000"/>
                </a:solidFill>
                <a:latin typeface="Clear Sans Regular Bold"/>
              </a:rPr>
              <a:t>n</a:t>
            </a:r>
            <a:r>
              <a:rPr lang="en-US" sz="2187">
                <a:solidFill>
                  <a:srgbClr val="000000"/>
                </a:solidFill>
                <a:latin typeface="Clear Sans Regular Bold"/>
              </a:rPr>
              <a:t>y</a:t>
            </a:r>
            <a:r>
              <a:rPr lang="en-US" sz="2187" u="none">
                <a:solidFill>
                  <a:srgbClr val="000000"/>
                </a:solidFill>
                <a:latin typeface="Clear Sans Regular Bold"/>
              </a:rPr>
              <a:t> to Many</a:t>
            </a:r>
            <a:r>
              <a:rPr lang="en-US" sz="2187" u="none">
                <a:solidFill>
                  <a:srgbClr val="000000"/>
                </a:solidFill>
                <a:latin typeface="Clear Sans Regular"/>
              </a:rPr>
              <a:t> relationship</a:t>
            </a:r>
            <a:r>
              <a:rPr lang="en-US" sz="2187">
                <a:solidFill>
                  <a:srgbClr val="000000"/>
                </a:solidFill>
                <a:latin typeface="Clear Sans Regular"/>
              </a:rPr>
              <a:t> from </a:t>
            </a:r>
            <a:r>
              <a:rPr lang="en-US" sz="2187">
                <a:solidFill>
                  <a:srgbClr val="000000"/>
                </a:solidFill>
                <a:latin typeface="Clear Sans Regular Bold"/>
              </a:rPr>
              <a:t>Viewer to Video</a:t>
            </a:r>
            <a:r>
              <a:rPr lang="en-US" sz="2187">
                <a:solidFill>
                  <a:srgbClr val="000000"/>
                </a:solidFill>
                <a:latin typeface="Clear Sans Regular"/>
              </a:rPr>
              <a:t> as one viewer can dislike many videos and one video can be disliked by many viewers. Since it is a Many to Many relationship, the Primary key of Disliked set will include both primary keys of Viewer and Video. There is a par</a:t>
            </a:r>
            <a:r>
              <a:rPr lang="en-US" sz="2187" u="none">
                <a:solidFill>
                  <a:srgbClr val="000000"/>
                </a:solidFill>
                <a:latin typeface="Clear Sans Regular"/>
              </a:rPr>
              <a:t>t</a:t>
            </a:r>
            <a:r>
              <a:rPr lang="en-US" sz="2187">
                <a:solidFill>
                  <a:srgbClr val="000000"/>
                </a:solidFill>
                <a:latin typeface="Clear Sans Regular"/>
              </a:rPr>
              <a:t>i</a:t>
            </a:r>
            <a:r>
              <a:rPr lang="en-US" sz="2187" u="none">
                <a:solidFill>
                  <a:srgbClr val="000000"/>
                </a:solidFill>
                <a:latin typeface="Clear Sans Regular"/>
              </a:rPr>
              <a:t>al participation</a:t>
            </a:r>
            <a:r>
              <a:rPr lang="en-US" sz="2187">
                <a:solidFill>
                  <a:srgbClr val="000000"/>
                </a:solidFill>
                <a:latin typeface="Clear Sans Regular"/>
              </a:rPr>
              <a:t> from both side as it is possible that a viewer may not dislike any video and </a:t>
            </a:r>
            <a:r>
              <a:rPr lang="en-US" sz="2187" u="none">
                <a:solidFill>
                  <a:srgbClr val="000000"/>
                </a:solidFill>
                <a:latin typeface="Clear Sans Regular"/>
              </a:rPr>
              <a:t>a</a:t>
            </a:r>
            <a:r>
              <a:rPr lang="en-US" sz="2187">
                <a:solidFill>
                  <a:srgbClr val="000000"/>
                </a:solidFill>
                <a:latin typeface="Clear Sans Regular"/>
              </a:rPr>
              <a:t> v</a:t>
            </a:r>
            <a:r>
              <a:rPr lang="en-US" sz="2187" u="none">
                <a:solidFill>
                  <a:srgbClr val="000000"/>
                </a:solidFill>
                <a:latin typeface="Clear Sans Regular"/>
              </a:rPr>
              <a:t>i</a:t>
            </a:r>
            <a:r>
              <a:rPr lang="en-US" sz="2187">
                <a:solidFill>
                  <a:srgbClr val="000000"/>
                </a:solidFill>
                <a:latin typeface="Clear Sans Regular"/>
              </a:rPr>
              <a:t>deo m</a:t>
            </a:r>
            <a:r>
              <a:rPr lang="en-US" sz="2187" u="none">
                <a:solidFill>
                  <a:srgbClr val="000000"/>
                </a:solidFill>
                <a:latin typeface="Clear Sans Regular"/>
              </a:rPr>
              <a:t>a</a:t>
            </a:r>
            <a:r>
              <a:rPr lang="en-US" sz="2187">
                <a:solidFill>
                  <a:srgbClr val="000000"/>
                </a:solidFill>
                <a:latin typeface="Clear Sans Regular"/>
              </a:rPr>
              <a:t>y not be dis</a:t>
            </a:r>
            <a:r>
              <a:rPr lang="en-US" sz="2187" u="none">
                <a:solidFill>
                  <a:srgbClr val="000000"/>
                </a:solidFill>
                <a:latin typeface="Clear Sans Regular"/>
              </a:rPr>
              <a:t>l</a:t>
            </a:r>
            <a:r>
              <a:rPr lang="en-US" sz="2187">
                <a:solidFill>
                  <a:srgbClr val="000000"/>
                </a:solidFill>
                <a:latin typeface="Clear Sans Regular"/>
              </a:rPr>
              <a:t>iked by</a:t>
            </a:r>
            <a:r>
              <a:rPr lang="en-US" sz="2187" u="none">
                <a:solidFill>
                  <a:srgbClr val="000000"/>
                </a:solidFill>
                <a:latin typeface="Clear Sans Regular"/>
              </a:rPr>
              <a:t> a</a:t>
            </a:r>
            <a:r>
              <a:rPr lang="en-US" sz="2187">
                <a:solidFill>
                  <a:srgbClr val="000000"/>
                </a:solidFill>
                <a:latin typeface="Clear Sans Regular"/>
              </a:rPr>
              <a:t>ny viewe</a:t>
            </a:r>
            <a:r>
              <a:rPr lang="en-US" sz="2187" u="none">
                <a:solidFill>
                  <a:srgbClr val="000000"/>
                </a:solidFill>
                <a:latin typeface="Clear Sans Regular"/>
              </a:rPr>
              <a:t>r</a:t>
            </a:r>
            <a:r>
              <a:rPr lang="en-US" sz="2187">
                <a:solidFill>
                  <a:srgbClr val="000000"/>
                </a:solidFill>
                <a:latin typeface="Clear Sans Regular"/>
              </a:rPr>
              <a:t>.</a:t>
            </a:r>
          </a:p>
          <a:p>
            <a:pPr algn="just">
              <a:lnSpc>
                <a:spcPts val="3062"/>
              </a:lnSpc>
            </a:pPr>
            <a:endParaRPr lang="en-US" sz="2187">
              <a:solidFill>
                <a:srgbClr val="000000"/>
              </a:solidFill>
              <a:latin typeface="Clear Sans Regular"/>
            </a:endParaRPr>
          </a:p>
          <a:p>
            <a:pPr algn="just">
              <a:lnSpc>
                <a:spcPts val="3062"/>
              </a:lnSpc>
            </a:pPr>
            <a:r>
              <a:rPr lang="en-US" sz="2187">
                <a:solidFill>
                  <a:srgbClr val="000000"/>
                </a:solidFill>
                <a:latin typeface="Clear Sans Regular"/>
              </a:rPr>
              <a:t>5.   </a:t>
            </a:r>
            <a:r>
              <a:rPr lang="en-US" sz="2187" u="sng">
                <a:solidFill>
                  <a:srgbClr val="000000"/>
                </a:solidFill>
                <a:latin typeface="Clear Sans Regular"/>
              </a:rPr>
              <a:t>Viewed:</a:t>
            </a:r>
          </a:p>
          <a:p>
            <a:pPr algn="just">
              <a:lnSpc>
                <a:spcPts val="3062"/>
              </a:lnSpc>
            </a:pPr>
            <a:r>
              <a:rPr lang="en-US" sz="2187">
                <a:solidFill>
                  <a:srgbClr val="000000"/>
                </a:solidFill>
                <a:latin typeface="Clear Sans Regular"/>
              </a:rPr>
              <a:t> (V</a:t>
            </a:r>
            <a:r>
              <a:rPr lang="en-US" sz="2187" u="none">
                <a:solidFill>
                  <a:srgbClr val="000000"/>
                </a:solidFill>
                <a:latin typeface="Clear Sans Regular"/>
              </a:rPr>
              <a:t>i</a:t>
            </a:r>
            <a:r>
              <a:rPr lang="en-US" sz="2187">
                <a:solidFill>
                  <a:srgbClr val="000000"/>
                </a:solidFill>
                <a:latin typeface="Clear Sans Regular"/>
              </a:rPr>
              <a:t>ewerID, VideoID)</a:t>
            </a:r>
          </a:p>
          <a:p>
            <a:pPr marL="472317" lvl="1" indent="-236159" algn="just">
              <a:lnSpc>
                <a:spcPts val="3062"/>
              </a:lnSpc>
              <a:buFont typeface="Arial"/>
              <a:buChar char="•"/>
            </a:pPr>
            <a:r>
              <a:rPr lang="en-US" sz="2187">
                <a:solidFill>
                  <a:srgbClr val="000000"/>
                </a:solidFill>
                <a:latin typeface="Clear Sans Regular"/>
              </a:rPr>
              <a:t>‘</a:t>
            </a:r>
            <a:r>
              <a:rPr lang="en-US" sz="2187">
                <a:solidFill>
                  <a:srgbClr val="000000"/>
                </a:solidFill>
                <a:latin typeface="Clear Sans Regular Bold"/>
              </a:rPr>
              <a:t>Viewed’ </a:t>
            </a:r>
            <a:r>
              <a:rPr lang="en-US" sz="2187">
                <a:solidFill>
                  <a:srgbClr val="000000"/>
                </a:solidFill>
                <a:latin typeface="Clear Sans Regular"/>
              </a:rPr>
              <a:t>is a </a:t>
            </a:r>
            <a:r>
              <a:rPr lang="en-US" sz="2187">
                <a:solidFill>
                  <a:srgbClr val="000000"/>
                </a:solidFill>
                <a:latin typeface="Clear Sans Regular Bold"/>
              </a:rPr>
              <a:t>Many to Many </a:t>
            </a:r>
            <a:r>
              <a:rPr lang="en-US" sz="2187">
                <a:solidFill>
                  <a:srgbClr val="000000"/>
                </a:solidFill>
                <a:latin typeface="Clear Sans Regular"/>
              </a:rPr>
              <a:t>rel</a:t>
            </a:r>
            <a:r>
              <a:rPr lang="en-US" sz="2187" u="none">
                <a:solidFill>
                  <a:srgbClr val="000000"/>
                </a:solidFill>
                <a:latin typeface="Clear Sans Regular"/>
              </a:rPr>
              <a:t>ation</a:t>
            </a:r>
            <a:r>
              <a:rPr lang="en-US" sz="2187">
                <a:solidFill>
                  <a:srgbClr val="000000"/>
                </a:solidFill>
                <a:latin typeface="Clear Sans Regular"/>
              </a:rPr>
              <a:t>ship from </a:t>
            </a:r>
            <a:r>
              <a:rPr lang="en-US" sz="2187">
                <a:solidFill>
                  <a:srgbClr val="000000"/>
                </a:solidFill>
                <a:latin typeface="Clear Sans Regular Bold"/>
              </a:rPr>
              <a:t>Viewer to Video</a:t>
            </a:r>
            <a:r>
              <a:rPr lang="en-US" sz="2187">
                <a:solidFill>
                  <a:srgbClr val="000000"/>
                </a:solidFill>
                <a:latin typeface="Clear Sans Regular"/>
              </a:rPr>
              <a:t> as one viewer can view many videos and one video can be viewed by many viewers. Since it is a Many to Many relationship, the Primary key of the Viewed set will include both primary keys of Viewer and Video. There is partial participation from both sides as it is possible that a viewer may not view any video and a video may not be viewed by any viewer.</a:t>
            </a:r>
          </a:p>
          <a:p>
            <a:pPr algn="just">
              <a:lnSpc>
                <a:spcPts val="3062"/>
              </a:lnSpc>
            </a:pPr>
            <a:endParaRPr lang="en-US" sz="2187">
              <a:solidFill>
                <a:srgbClr val="000000"/>
              </a:solidFill>
              <a:latin typeface="Clear Sans Regular"/>
            </a:endParaRPr>
          </a:p>
          <a:p>
            <a:pPr algn="just">
              <a:lnSpc>
                <a:spcPts val="3062"/>
              </a:lnSpc>
            </a:pPr>
            <a:r>
              <a:rPr lang="en-US" sz="2187">
                <a:solidFill>
                  <a:srgbClr val="000000"/>
                </a:solidFill>
                <a:latin typeface="Clear Sans Regular"/>
              </a:rPr>
              <a:t>6.  </a:t>
            </a:r>
            <a:r>
              <a:rPr lang="en-US" sz="2187" u="sng">
                <a:solidFill>
                  <a:srgbClr val="000000"/>
                </a:solidFill>
                <a:latin typeface="Clear Sans Regular"/>
              </a:rPr>
              <a:t>Community Posts</a:t>
            </a:r>
            <a:r>
              <a:rPr lang="en-US" sz="2187">
                <a:solidFill>
                  <a:srgbClr val="000000"/>
                </a:solidFill>
                <a:latin typeface="Clear Sans Regular"/>
              </a:rPr>
              <a:t>:</a:t>
            </a:r>
          </a:p>
          <a:p>
            <a:pPr algn="just">
              <a:lnSpc>
                <a:spcPts val="3062"/>
              </a:lnSpc>
            </a:pPr>
            <a:r>
              <a:rPr lang="en-US" sz="2187">
                <a:solidFill>
                  <a:srgbClr val="000000"/>
                </a:solidFill>
                <a:latin typeface="Clear Sans Regular"/>
              </a:rPr>
              <a:t>(DateofPublishing )</a:t>
            </a:r>
          </a:p>
          <a:p>
            <a:pPr marL="472317" lvl="1" indent="-236159" algn="just">
              <a:lnSpc>
                <a:spcPts val="3062"/>
              </a:lnSpc>
              <a:buFont typeface="Arial"/>
              <a:buChar char="•"/>
            </a:pPr>
            <a:r>
              <a:rPr lang="en-US" sz="2187">
                <a:solidFill>
                  <a:srgbClr val="000000"/>
                </a:solidFill>
                <a:latin typeface="Clear Sans Regular Bold"/>
              </a:rPr>
              <a:t>‘Community Posts’</a:t>
            </a:r>
            <a:r>
              <a:rPr lang="en-US" sz="2187">
                <a:solidFill>
                  <a:srgbClr val="000000"/>
                </a:solidFill>
                <a:latin typeface="Clear Sans Regular"/>
              </a:rPr>
              <a:t> is a</a:t>
            </a:r>
            <a:r>
              <a:rPr lang="en-US" sz="2187">
                <a:solidFill>
                  <a:srgbClr val="000000"/>
                </a:solidFill>
                <a:latin typeface="Clear Sans Regular Bold"/>
              </a:rPr>
              <a:t> Many to One</a:t>
            </a:r>
            <a:r>
              <a:rPr lang="en-US" sz="2187">
                <a:solidFill>
                  <a:srgbClr val="000000"/>
                </a:solidFill>
                <a:latin typeface="Clear Sans Regular"/>
              </a:rPr>
              <a:t> and </a:t>
            </a:r>
            <a:r>
              <a:rPr lang="en-US" sz="2187">
                <a:solidFill>
                  <a:srgbClr val="000000"/>
                </a:solidFill>
                <a:latin typeface="Clear Sans Regular Bold"/>
              </a:rPr>
              <a:t>Ternary</a:t>
            </a:r>
            <a:r>
              <a:rPr lang="en-US" sz="2187">
                <a:solidFill>
                  <a:srgbClr val="000000"/>
                </a:solidFill>
                <a:latin typeface="Clear Sans Regular"/>
              </a:rPr>
              <a:t> relationship from </a:t>
            </a:r>
            <a:r>
              <a:rPr lang="en-US" sz="2187">
                <a:solidFill>
                  <a:srgbClr val="000000"/>
                </a:solidFill>
                <a:latin typeface="Clear Sans Regular Bold"/>
              </a:rPr>
              <a:t>Polls and Post to Channel</a:t>
            </a:r>
            <a:r>
              <a:rPr lang="en-US" sz="2187">
                <a:solidFill>
                  <a:srgbClr val="000000"/>
                </a:solidFill>
                <a:latin typeface="Clear Sans Regular"/>
              </a:rPr>
              <a:t> as one channel can have many number of polls and posts but each post and poll can belong to one channel only. Since Polls and Post are </a:t>
            </a:r>
            <a:r>
              <a:rPr lang="en-US" sz="2187">
                <a:solidFill>
                  <a:srgbClr val="000000"/>
                </a:solidFill>
                <a:latin typeface="Clear Sans Regular Bold"/>
              </a:rPr>
              <a:t>Weak Entity Sets</a:t>
            </a:r>
            <a:r>
              <a:rPr lang="en-US" sz="2187">
                <a:solidFill>
                  <a:srgbClr val="000000"/>
                </a:solidFill>
                <a:latin typeface="Clear Sans Regular"/>
              </a:rPr>
              <a:t>, hence the Primary key of Community Posts set will include only it's own attribute. There is a total participation from Polls and Post sets both as they are Weak Entity Sets. Community Posts is an </a:t>
            </a:r>
            <a:r>
              <a:rPr lang="en-US" sz="2187">
                <a:solidFill>
                  <a:srgbClr val="000000"/>
                </a:solidFill>
                <a:latin typeface="Clear Sans Regular Bold"/>
              </a:rPr>
              <a:t>Identifying Relationship</a:t>
            </a:r>
            <a:r>
              <a:rPr lang="en-US" sz="2187">
                <a:solidFill>
                  <a:srgbClr val="000000"/>
                </a:solidFill>
                <a:latin typeface="Clear Sans Regular"/>
              </a:rPr>
              <a:t>.</a:t>
            </a:r>
          </a:p>
          <a:p>
            <a:pPr algn="just">
              <a:lnSpc>
                <a:spcPts val="3062"/>
              </a:lnSpc>
            </a:pPr>
            <a:endParaRPr lang="en-US" sz="2187">
              <a:solidFill>
                <a:srgbClr val="000000"/>
              </a:solidFill>
              <a:latin typeface="Clear Sans Regular"/>
            </a:endParaRPr>
          </a:p>
          <a:p>
            <a:pPr algn="just">
              <a:lnSpc>
                <a:spcPts val="3062"/>
              </a:lnSpc>
            </a:pPr>
            <a:endParaRPr lang="en-US" sz="2187">
              <a:solidFill>
                <a:srgbClr val="000000"/>
              </a:solidFill>
              <a:latin typeface="Clear Sans Regular"/>
            </a:endParaRPr>
          </a:p>
          <a:p>
            <a:pPr algn="just">
              <a:lnSpc>
                <a:spcPts val="3062"/>
              </a:lnSpc>
            </a:pPr>
            <a:endParaRPr lang="en-US" sz="2187">
              <a:solidFill>
                <a:srgbClr val="000000"/>
              </a:solidFill>
              <a:latin typeface="Clear Sans Regular"/>
            </a:endParaRPr>
          </a:p>
          <a:p>
            <a:pPr algn="just">
              <a:lnSpc>
                <a:spcPts val="3062"/>
              </a:lnSpc>
            </a:pPr>
            <a:endParaRPr lang="en-US" sz="2187">
              <a:solidFill>
                <a:srgbClr val="000000"/>
              </a:solidFill>
              <a:latin typeface="Clear Sans Regular"/>
            </a:endParaRPr>
          </a:p>
          <a:p>
            <a:pPr algn="just">
              <a:lnSpc>
                <a:spcPts val="3062"/>
              </a:lnSpc>
            </a:pPr>
            <a:endParaRPr lang="en-US" sz="2187">
              <a:solidFill>
                <a:srgbClr val="000000"/>
              </a:solidFill>
              <a:latin typeface="Clear Sans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028700" y="2111447"/>
            <a:ext cx="16230600" cy="4183423"/>
          </a:xfrm>
          <a:prstGeom prst="rect">
            <a:avLst/>
          </a:prstGeom>
        </p:spPr>
        <p:txBody>
          <a:bodyPr lIns="0" tIns="0" rIns="0" bIns="0" rtlCol="0" anchor="t">
            <a:spAutoFit/>
          </a:bodyPr>
          <a:lstStyle/>
          <a:p>
            <a:pPr algn="just">
              <a:lnSpc>
                <a:spcPts val="3042"/>
              </a:lnSpc>
            </a:pPr>
            <a:endParaRPr/>
          </a:p>
          <a:p>
            <a:pPr algn="just">
              <a:lnSpc>
                <a:spcPts val="3042"/>
              </a:lnSpc>
            </a:pPr>
            <a:r>
              <a:rPr lang="en-US" sz="2173">
                <a:solidFill>
                  <a:srgbClr val="000000"/>
                </a:solidFill>
                <a:latin typeface="Clear Sans Regular"/>
              </a:rPr>
              <a:t>7.  </a:t>
            </a:r>
            <a:r>
              <a:rPr lang="en-US" sz="2173" u="sng">
                <a:solidFill>
                  <a:srgbClr val="000000"/>
                </a:solidFill>
                <a:latin typeface="Clear Sans Regular"/>
              </a:rPr>
              <a:t>Revenue</a:t>
            </a:r>
            <a:r>
              <a:rPr lang="en-US" sz="2173">
                <a:solidFill>
                  <a:srgbClr val="000000"/>
                </a:solidFill>
                <a:latin typeface="Clear Sans Regular"/>
              </a:rPr>
              <a:t>:</a:t>
            </a:r>
          </a:p>
          <a:p>
            <a:pPr algn="just">
              <a:lnSpc>
                <a:spcPts val="3042"/>
              </a:lnSpc>
            </a:pPr>
            <a:r>
              <a:rPr lang="en-US" sz="2173">
                <a:solidFill>
                  <a:srgbClr val="000000"/>
                </a:solidFill>
                <a:latin typeface="Clear Sans Regular"/>
              </a:rPr>
              <a:t>     ( VideoID,Adtype1.ID,Adtype2.ID)</a:t>
            </a:r>
          </a:p>
          <a:p>
            <a:pPr marL="469215" lvl="1" indent="-234607" algn="just">
              <a:lnSpc>
                <a:spcPts val="3042"/>
              </a:lnSpc>
              <a:buFont typeface="Arial"/>
              <a:buChar char="•"/>
            </a:pPr>
            <a:r>
              <a:rPr lang="en-US" sz="2173">
                <a:solidFill>
                  <a:srgbClr val="000000"/>
                </a:solidFill>
                <a:latin typeface="Clear Sans Regular"/>
              </a:rPr>
              <a:t>‘</a:t>
            </a:r>
            <a:r>
              <a:rPr lang="en-US" sz="2173">
                <a:solidFill>
                  <a:srgbClr val="000000"/>
                </a:solidFill>
                <a:latin typeface="Clear Sans Regular Bold"/>
              </a:rPr>
              <a:t>Revenue</a:t>
            </a:r>
            <a:r>
              <a:rPr lang="en-US" sz="2173">
                <a:solidFill>
                  <a:srgbClr val="000000"/>
                </a:solidFill>
                <a:latin typeface="Clear Sans Regular"/>
              </a:rPr>
              <a:t>’ is a </a:t>
            </a:r>
            <a:r>
              <a:rPr lang="en-US" sz="2173">
                <a:solidFill>
                  <a:srgbClr val="000000"/>
                </a:solidFill>
                <a:latin typeface="Clear Sans Regular Bold"/>
              </a:rPr>
              <a:t>Many to Many </a:t>
            </a:r>
            <a:r>
              <a:rPr lang="en-US" sz="2173">
                <a:solidFill>
                  <a:srgbClr val="000000"/>
                </a:solidFill>
                <a:latin typeface="Clear Sans Regular"/>
              </a:rPr>
              <a:t>and </a:t>
            </a:r>
            <a:r>
              <a:rPr lang="en-US" sz="2173">
                <a:solidFill>
                  <a:srgbClr val="000000"/>
                </a:solidFill>
                <a:latin typeface="Clear Sans Regular Bold"/>
              </a:rPr>
              <a:t>Ternary relationship</a:t>
            </a:r>
            <a:r>
              <a:rPr lang="en-US" sz="2173">
                <a:solidFill>
                  <a:srgbClr val="000000"/>
                </a:solidFill>
                <a:latin typeface="Clear Sans Regular"/>
              </a:rPr>
              <a:t> from Video to Ad type 1 and Ad type 2 as one video can have many number of both types of ads and either ad can run in many videos. Since it is a Many to Many relationship, the Primary key of Revenue set will include primary keys of Ad type 1, Ad type 2 and Video entities. There is a partial participation from both side as it is possible that a video may not generate any revenue and an ad may not be played in any video.</a:t>
            </a:r>
          </a:p>
          <a:p>
            <a:pPr algn="just">
              <a:lnSpc>
                <a:spcPts val="3042"/>
              </a:lnSpc>
            </a:pPr>
            <a:endParaRPr lang="en-US" sz="2173">
              <a:solidFill>
                <a:srgbClr val="000000"/>
              </a:solidFill>
              <a:latin typeface="Clear Sans Regular"/>
            </a:endParaRPr>
          </a:p>
          <a:p>
            <a:pPr algn="just">
              <a:lnSpc>
                <a:spcPts val="3042"/>
              </a:lnSpc>
            </a:pPr>
            <a:endParaRPr lang="en-US" sz="2173">
              <a:solidFill>
                <a:srgbClr val="000000"/>
              </a:solidFill>
              <a:latin typeface="Clear Sans Regular"/>
            </a:endParaRPr>
          </a:p>
          <a:p>
            <a:pPr algn="just">
              <a:lnSpc>
                <a:spcPts val="3042"/>
              </a:lnSpc>
            </a:pPr>
            <a:endParaRPr lang="en-US" sz="2173">
              <a:solidFill>
                <a:srgbClr val="000000"/>
              </a:solidFill>
              <a:latin typeface="Clear Sans Regular"/>
            </a:endParaRPr>
          </a:p>
          <a:p>
            <a:pPr algn="just">
              <a:lnSpc>
                <a:spcPts val="3042"/>
              </a:lnSpc>
            </a:pPr>
            <a:endParaRPr lang="en-US" sz="2173">
              <a:solidFill>
                <a:srgbClr val="000000"/>
              </a:solidFill>
              <a:latin typeface="Clear Sans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930908" y="1723534"/>
            <a:ext cx="16337917" cy="9112559"/>
          </a:xfrm>
          <a:prstGeom prst="rect">
            <a:avLst/>
          </a:prstGeom>
        </p:spPr>
        <p:txBody>
          <a:bodyPr lIns="0" tIns="0" rIns="0" bIns="0" rtlCol="0" anchor="t">
            <a:spAutoFit/>
          </a:bodyPr>
          <a:lstStyle/>
          <a:p>
            <a:pPr algn="just">
              <a:lnSpc>
                <a:spcPts val="3062"/>
              </a:lnSpc>
            </a:pPr>
            <a:r>
              <a:rPr lang="en-US" sz="2187" dirty="0">
                <a:solidFill>
                  <a:srgbClr val="000000"/>
                </a:solidFill>
                <a:latin typeface="Clear Sans Regular"/>
              </a:rPr>
              <a:t>1.V</a:t>
            </a:r>
            <a:r>
              <a:rPr lang="en-US" sz="2187" u="none" dirty="0">
                <a:solidFill>
                  <a:srgbClr val="000000"/>
                </a:solidFill>
                <a:latin typeface="Clear Sans Regular"/>
              </a:rPr>
              <a:t>ID</a:t>
            </a:r>
            <a:r>
              <a:rPr lang="en-US" sz="2187" dirty="0">
                <a:solidFill>
                  <a:srgbClr val="000000"/>
                </a:solidFill>
                <a:latin typeface="Clear Sans Regular"/>
              </a:rPr>
              <a:t>EO AND CHANNEL:</a:t>
            </a:r>
          </a:p>
          <a:p>
            <a:pPr algn="just">
              <a:lnSpc>
                <a:spcPts val="3062"/>
              </a:lnSpc>
            </a:pPr>
            <a:r>
              <a:rPr lang="en-US" sz="2187" dirty="0">
                <a:solidFill>
                  <a:srgbClr val="000000"/>
                </a:solidFill>
                <a:latin typeface="Clear Sans Regular"/>
              </a:rPr>
              <a:t>It is a </a:t>
            </a:r>
            <a:r>
              <a:rPr lang="en-US" sz="2187" dirty="0">
                <a:solidFill>
                  <a:srgbClr val="000000"/>
                </a:solidFill>
                <a:latin typeface="Clear Sans Regular Bold"/>
              </a:rPr>
              <a:t>ma</a:t>
            </a:r>
            <a:r>
              <a:rPr lang="en-US" sz="2187" u="none" dirty="0">
                <a:solidFill>
                  <a:srgbClr val="000000"/>
                </a:solidFill>
                <a:latin typeface="Clear Sans Regular Bold"/>
              </a:rPr>
              <a:t>n</a:t>
            </a:r>
            <a:r>
              <a:rPr lang="en-US" sz="2187" dirty="0">
                <a:solidFill>
                  <a:srgbClr val="000000"/>
                </a:solidFill>
                <a:latin typeface="Clear Sans Regular Bold"/>
              </a:rPr>
              <a:t>y</a:t>
            </a:r>
            <a:r>
              <a:rPr lang="en-US" sz="2187" u="none" dirty="0">
                <a:solidFill>
                  <a:srgbClr val="000000"/>
                </a:solidFill>
                <a:latin typeface="Clear Sans Regular Bold"/>
              </a:rPr>
              <a:t> to one </a:t>
            </a:r>
            <a:r>
              <a:rPr lang="en-US" sz="2187" u="none" dirty="0">
                <a:solidFill>
                  <a:srgbClr val="000000"/>
                </a:solidFill>
                <a:latin typeface="Clear Sans Regular"/>
              </a:rPr>
              <a:t>relationship</a:t>
            </a:r>
            <a:r>
              <a:rPr lang="en-US" sz="2187" dirty="0">
                <a:solidFill>
                  <a:srgbClr val="000000"/>
                </a:solidFill>
                <a:latin typeface="Clear Sans Regular"/>
              </a:rPr>
              <a:t> and it is </a:t>
            </a:r>
            <a:r>
              <a:rPr lang="en-US" sz="2187" b="1" dirty="0">
                <a:solidFill>
                  <a:srgbClr val="000000"/>
                </a:solidFill>
                <a:latin typeface="Clear Sans Regular"/>
              </a:rPr>
              <a:t>total on the many side</a:t>
            </a:r>
            <a:r>
              <a:rPr lang="en-US" sz="2187" dirty="0">
                <a:solidFill>
                  <a:srgbClr val="000000"/>
                </a:solidFill>
                <a:latin typeface="Clear Sans Regular"/>
              </a:rPr>
              <a:t> thus we can add primary key of the channel entity to the video entity and </a:t>
            </a:r>
            <a:r>
              <a:rPr lang="en-US" sz="2187" b="1" dirty="0">
                <a:solidFill>
                  <a:srgbClr val="000000"/>
                </a:solidFill>
                <a:latin typeface="Clear Sans Regular"/>
              </a:rPr>
              <a:t>remove the schema for relationship “published”. </a:t>
            </a:r>
            <a:r>
              <a:rPr lang="en-US" sz="2187" dirty="0">
                <a:solidFill>
                  <a:srgbClr val="000000"/>
                </a:solidFill>
                <a:latin typeface="Clear Sans Regular"/>
              </a:rPr>
              <a:t>Thus, we will obtain 2 tables.</a:t>
            </a:r>
          </a:p>
          <a:p>
            <a:pPr algn="ctr">
              <a:lnSpc>
                <a:spcPts val="3062"/>
              </a:lnSpc>
            </a:pPr>
            <a:r>
              <a:rPr lang="en-US" sz="2187" dirty="0">
                <a:solidFill>
                  <a:srgbClr val="000000"/>
                </a:solidFill>
                <a:latin typeface="Clear Sans Regular"/>
              </a:rPr>
              <a:t>        </a:t>
            </a:r>
            <a:r>
              <a:rPr lang="en-US" sz="2187" dirty="0">
                <a:solidFill>
                  <a:srgbClr val="000000"/>
                </a:solidFill>
                <a:latin typeface="Clear Sans Regular Bold"/>
              </a:rPr>
              <a:t>   Video(</a:t>
            </a:r>
            <a:r>
              <a:rPr lang="en-US" sz="2187" u="sng" dirty="0">
                <a:solidFill>
                  <a:srgbClr val="000000"/>
                </a:solidFill>
                <a:latin typeface="Clear Sans Regular Bold"/>
              </a:rPr>
              <a:t>VideoID</a:t>
            </a:r>
            <a:r>
              <a:rPr lang="en-US" sz="2187" dirty="0">
                <a:solidFill>
                  <a:srgbClr val="000000"/>
                </a:solidFill>
                <a:latin typeface="Clear Sans Regular Bold"/>
              </a:rPr>
              <a:t>,ChannelID,DateOfPublishing,Genre,Duration,Views,Comments, Likes)</a:t>
            </a:r>
          </a:p>
          <a:p>
            <a:pPr algn="ctr">
              <a:lnSpc>
                <a:spcPts val="3062"/>
              </a:lnSpc>
            </a:pPr>
            <a:r>
              <a:rPr lang="en-US" sz="2187" dirty="0">
                <a:solidFill>
                  <a:srgbClr val="000000"/>
                </a:solidFill>
                <a:latin typeface="Clear Sans Regular Bold"/>
              </a:rPr>
              <a:t>       Channel(</a:t>
            </a:r>
            <a:r>
              <a:rPr lang="en-US" sz="2187" u="sng" dirty="0" err="1">
                <a:solidFill>
                  <a:srgbClr val="000000"/>
                </a:solidFill>
                <a:latin typeface="Clear Sans Regular Bold"/>
              </a:rPr>
              <a:t>ChannelID</a:t>
            </a:r>
            <a:r>
              <a:rPr lang="en-US" sz="2187" dirty="0" err="1">
                <a:solidFill>
                  <a:srgbClr val="000000"/>
                </a:solidFill>
                <a:latin typeface="Clear Sans Regular Bold"/>
              </a:rPr>
              <a:t>,OwnerName</a:t>
            </a:r>
            <a:r>
              <a:rPr lang="en-US" sz="2187" dirty="0">
                <a:solidFill>
                  <a:srgbClr val="000000"/>
                </a:solidFill>
                <a:latin typeface="Clear Sans Regular Bold"/>
              </a:rPr>
              <a:t>(First </a:t>
            </a:r>
            <a:r>
              <a:rPr lang="en-US" sz="2187" dirty="0" err="1">
                <a:solidFill>
                  <a:srgbClr val="000000"/>
                </a:solidFill>
                <a:latin typeface="Clear Sans Regular Bold"/>
              </a:rPr>
              <a:t>Name,Last</a:t>
            </a:r>
            <a:r>
              <a:rPr lang="en-US" sz="2187" dirty="0">
                <a:solidFill>
                  <a:srgbClr val="000000"/>
                </a:solidFill>
                <a:latin typeface="Clear Sans Regular Bold"/>
              </a:rPr>
              <a:t> Name),</a:t>
            </a:r>
            <a:r>
              <a:rPr lang="en-US" sz="2187" dirty="0" err="1">
                <a:solidFill>
                  <a:srgbClr val="000000"/>
                </a:solidFill>
                <a:latin typeface="Clear Sans Regular Bold"/>
              </a:rPr>
              <a:t>Genre,Subscribers,Videos,S</a:t>
            </a:r>
            <a:r>
              <a:rPr lang="en-US" sz="2187" u="none" dirty="0" err="1">
                <a:solidFill>
                  <a:srgbClr val="000000"/>
                </a:solidFill>
                <a:latin typeface="Clear Sans Regular Bold"/>
              </a:rPr>
              <a:t>tr</a:t>
            </a:r>
            <a:r>
              <a:rPr lang="en-US" sz="2187" dirty="0" err="1">
                <a:solidFill>
                  <a:srgbClr val="000000"/>
                </a:solidFill>
                <a:latin typeface="Clear Sans Regular Bold"/>
              </a:rPr>
              <a:t>ikes</a:t>
            </a:r>
            <a:r>
              <a:rPr lang="en-US" sz="2187" dirty="0">
                <a:solidFill>
                  <a:srgbClr val="000000"/>
                </a:solidFill>
                <a:latin typeface="Clear Sans Regular Bold"/>
              </a:rPr>
              <a:t>)</a:t>
            </a:r>
          </a:p>
          <a:p>
            <a:pPr algn="just">
              <a:lnSpc>
                <a:spcPts val="3062"/>
              </a:lnSpc>
            </a:pPr>
            <a:endParaRPr lang="en-US" sz="2187" dirty="0">
              <a:solidFill>
                <a:srgbClr val="000000"/>
              </a:solidFill>
              <a:latin typeface="Clear Sans Regular Bold"/>
            </a:endParaRPr>
          </a:p>
          <a:p>
            <a:pPr algn="just">
              <a:lnSpc>
                <a:spcPts val="3062"/>
              </a:lnSpc>
            </a:pPr>
            <a:r>
              <a:rPr lang="en-US" sz="2187" dirty="0">
                <a:solidFill>
                  <a:srgbClr val="000000"/>
                </a:solidFill>
                <a:latin typeface="Clear Sans Regular"/>
              </a:rPr>
              <a:t>2.POST </a:t>
            </a:r>
            <a:r>
              <a:rPr lang="en-US" sz="2187" u="none" dirty="0">
                <a:solidFill>
                  <a:srgbClr val="000000"/>
                </a:solidFill>
                <a:latin typeface="Clear Sans Regular"/>
              </a:rPr>
              <a:t>AND CHANNEL:</a:t>
            </a:r>
          </a:p>
          <a:p>
            <a:pPr algn="just">
              <a:lnSpc>
                <a:spcPts val="3062"/>
              </a:lnSpc>
            </a:pPr>
            <a:r>
              <a:rPr lang="en-US" sz="2187" u="none" dirty="0">
                <a:solidFill>
                  <a:srgbClr val="000000"/>
                </a:solidFill>
                <a:latin typeface="Clear Sans Regular"/>
              </a:rPr>
              <a:t>It is a </a:t>
            </a:r>
            <a:r>
              <a:rPr lang="en-US" sz="2187" u="none" dirty="0">
                <a:solidFill>
                  <a:srgbClr val="000000"/>
                </a:solidFill>
                <a:latin typeface="Clear Sans Regular Bold"/>
              </a:rPr>
              <a:t>many</a:t>
            </a:r>
            <a:r>
              <a:rPr lang="en-US" sz="2187" dirty="0">
                <a:solidFill>
                  <a:srgbClr val="000000"/>
                </a:solidFill>
                <a:latin typeface="Clear Sans Regular Bold"/>
              </a:rPr>
              <a:t> to one</a:t>
            </a:r>
            <a:r>
              <a:rPr lang="en-US" sz="2187" dirty="0">
                <a:solidFill>
                  <a:srgbClr val="000000"/>
                </a:solidFill>
                <a:latin typeface="Clear Sans Regular"/>
              </a:rPr>
              <a:t> relationship and it is total on the many side thus we can </a:t>
            </a:r>
            <a:r>
              <a:rPr lang="en-US" sz="2187" u="none" dirty="0">
                <a:solidFill>
                  <a:srgbClr val="000000"/>
                </a:solidFill>
                <a:latin typeface="Clear Sans Regular"/>
              </a:rPr>
              <a:t>a</a:t>
            </a:r>
            <a:r>
              <a:rPr lang="en-US" sz="2187" dirty="0">
                <a:solidFill>
                  <a:srgbClr val="000000"/>
                </a:solidFill>
                <a:latin typeface="Clear Sans Regular"/>
              </a:rPr>
              <a:t>dd prim</a:t>
            </a:r>
            <a:r>
              <a:rPr lang="en-US" sz="2187" u="none" dirty="0">
                <a:solidFill>
                  <a:srgbClr val="000000"/>
                </a:solidFill>
                <a:latin typeface="Clear Sans Regular"/>
              </a:rPr>
              <a:t>ar</a:t>
            </a:r>
            <a:r>
              <a:rPr lang="en-US" sz="2187" dirty="0">
                <a:solidFill>
                  <a:srgbClr val="000000"/>
                </a:solidFill>
                <a:latin typeface="Clear Sans Regular"/>
              </a:rPr>
              <a:t>y key of the channe</a:t>
            </a:r>
            <a:r>
              <a:rPr lang="en-US" sz="2187" u="none" dirty="0">
                <a:solidFill>
                  <a:srgbClr val="000000"/>
                </a:solidFill>
                <a:latin typeface="Clear Sans Regular"/>
              </a:rPr>
              <a:t>l </a:t>
            </a:r>
            <a:r>
              <a:rPr lang="en-US" sz="2187" dirty="0">
                <a:solidFill>
                  <a:srgbClr val="000000"/>
                </a:solidFill>
                <a:latin typeface="Clear Sans Regular"/>
              </a:rPr>
              <a:t>entity</a:t>
            </a:r>
            <a:r>
              <a:rPr lang="en-US" sz="2187" u="none" dirty="0">
                <a:solidFill>
                  <a:srgbClr val="000000"/>
                </a:solidFill>
                <a:latin typeface="Clear Sans Regular"/>
              </a:rPr>
              <a:t> ca</a:t>
            </a:r>
            <a:r>
              <a:rPr lang="en-US" sz="2187" dirty="0">
                <a:solidFill>
                  <a:srgbClr val="000000"/>
                </a:solidFill>
                <a:latin typeface="Clear Sans Regular"/>
              </a:rPr>
              <a:t>n be added to the post entity </a:t>
            </a:r>
            <a:r>
              <a:rPr lang="en-US" sz="2187" b="1" dirty="0">
                <a:solidFill>
                  <a:srgbClr val="000000"/>
                </a:solidFill>
                <a:latin typeface="Clear Sans Regular"/>
              </a:rPr>
              <a:t>and remove the schema for rel</a:t>
            </a:r>
            <a:r>
              <a:rPr lang="en-US" sz="2187" b="1" u="none" dirty="0">
                <a:solidFill>
                  <a:srgbClr val="000000"/>
                </a:solidFill>
                <a:latin typeface="Clear Sans Regular"/>
              </a:rPr>
              <a:t>ation</a:t>
            </a:r>
            <a:r>
              <a:rPr lang="en-US" sz="2187" b="1" dirty="0">
                <a:solidFill>
                  <a:srgbClr val="000000"/>
                </a:solidFill>
                <a:latin typeface="Clear Sans Regular"/>
              </a:rPr>
              <a:t>ship “community posts”. </a:t>
            </a:r>
            <a:r>
              <a:rPr lang="en-US" sz="2187" dirty="0">
                <a:solidFill>
                  <a:srgbClr val="000000"/>
                </a:solidFill>
                <a:latin typeface="Clear Sans Regular"/>
              </a:rPr>
              <a:t>Thus, we will obtain 2 tables. Primary key of the channel entity can be added to the polls entity and remove the schema for relationship thus we will obtain 2 tables.</a:t>
            </a:r>
          </a:p>
          <a:p>
            <a:pPr algn="just">
              <a:lnSpc>
                <a:spcPts val="3062"/>
              </a:lnSpc>
            </a:pPr>
            <a:r>
              <a:rPr lang="en-US" sz="2187" dirty="0">
                <a:solidFill>
                  <a:srgbClr val="000000"/>
                </a:solidFill>
                <a:latin typeface="Clear Sans Regular"/>
              </a:rPr>
              <a:t>Moreover polls is a weak set.</a:t>
            </a:r>
          </a:p>
          <a:p>
            <a:pPr algn="just">
              <a:lnSpc>
                <a:spcPts val="3062"/>
              </a:lnSpc>
            </a:pPr>
            <a:r>
              <a:rPr lang="en-US" sz="2187" dirty="0">
                <a:solidFill>
                  <a:srgbClr val="000000"/>
                </a:solidFill>
                <a:latin typeface="Clear Sans Regular"/>
              </a:rPr>
              <a:t>Moreover post is a weak set.</a:t>
            </a:r>
          </a:p>
          <a:p>
            <a:pPr algn="ctr">
              <a:lnSpc>
                <a:spcPts val="3062"/>
              </a:lnSpc>
            </a:pPr>
            <a:r>
              <a:rPr lang="en-US" sz="2187" dirty="0">
                <a:solidFill>
                  <a:srgbClr val="000000"/>
                </a:solidFill>
                <a:latin typeface="Clear Sans Regular"/>
              </a:rPr>
              <a:t>         </a:t>
            </a:r>
            <a:r>
              <a:rPr lang="en-US" sz="2187" dirty="0">
                <a:solidFill>
                  <a:srgbClr val="000000"/>
                </a:solidFill>
                <a:latin typeface="Clear Sans Regular Bold"/>
              </a:rPr>
              <a:t>   Post(</a:t>
            </a:r>
            <a:r>
              <a:rPr lang="en-US" sz="2187" u="sng" dirty="0" err="1">
                <a:solidFill>
                  <a:srgbClr val="000000"/>
                </a:solidFill>
                <a:latin typeface="Clear Sans Regular Bold"/>
              </a:rPr>
              <a:t>ChannelID</a:t>
            </a:r>
            <a:r>
              <a:rPr lang="en-US" sz="2187" dirty="0" err="1">
                <a:solidFill>
                  <a:srgbClr val="000000"/>
                </a:solidFill>
                <a:latin typeface="Clear Sans Regular Bold"/>
              </a:rPr>
              <a:t>,likes,NoOfComments,</a:t>
            </a:r>
            <a:r>
              <a:rPr lang="en-US" sz="2187" u="sng" dirty="0" err="1">
                <a:solidFill>
                  <a:srgbClr val="000000"/>
                </a:solidFill>
                <a:latin typeface="Clear Sans Regular Bold"/>
              </a:rPr>
              <a:t>DateOfPublishing</a:t>
            </a:r>
            <a:r>
              <a:rPr lang="en-US" sz="2187" dirty="0">
                <a:solidFill>
                  <a:srgbClr val="000000"/>
                </a:solidFill>
                <a:latin typeface="Clear Sans Regular Bold"/>
              </a:rPr>
              <a:t>)</a:t>
            </a:r>
          </a:p>
          <a:p>
            <a:pPr algn="ctr">
              <a:lnSpc>
                <a:spcPts val="3062"/>
              </a:lnSpc>
            </a:pPr>
            <a:r>
              <a:rPr lang="en-US" sz="2187" dirty="0">
                <a:solidFill>
                  <a:srgbClr val="000000"/>
                </a:solidFill>
                <a:latin typeface="Clear Sans Regular Bold"/>
              </a:rPr>
              <a:t>       Channel(</a:t>
            </a:r>
            <a:r>
              <a:rPr lang="en-US" sz="2187" u="sng" dirty="0" err="1">
                <a:solidFill>
                  <a:srgbClr val="000000"/>
                </a:solidFill>
                <a:latin typeface="Clear Sans Regular Bold"/>
              </a:rPr>
              <a:t>ChannelID</a:t>
            </a:r>
            <a:r>
              <a:rPr lang="en-US" sz="2187" dirty="0" err="1">
                <a:solidFill>
                  <a:srgbClr val="000000"/>
                </a:solidFill>
                <a:latin typeface="Clear Sans Regular Bold"/>
              </a:rPr>
              <a:t>,OwnerName</a:t>
            </a:r>
            <a:r>
              <a:rPr lang="en-US" sz="2187" dirty="0">
                <a:solidFill>
                  <a:srgbClr val="000000"/>
                </a:solidFill>
                <a:latin typeface="Clear Sans Regular Bold"/>
              </a:rPr>
              <a:t>(First </a:t>
            </a:r>
            <a:r>
              <a:rPr lang="en-US" sz="2187" dirty="0" err="1">
                <a:solidFill>
                  <a:srgbClr val="000000"/>
                </a:solidFill>
                <a:latin typeface="Clear Sans Regular Bold"/>
              </a:rPr>
              <a:t>Name,Last</a:t>
            </a:r>
            <a:r>
              <a:rPr lang="en-US" sz="2187" dirty="0">
                <a:solidFill>
                  <a:srgbClr val="000000"/>
                </a:solidFill>
                <a:latin typeface="Clear Sans Regular Bold"/>
              </a:rPr>
              <a:t> Name),</a:t>
            </a:r>
            <a:r>
              <a:rPr lang="en-US" sz="2187" dirty="0" err="1">
                <a:solidFill>
                  <a:srgbClr val="000000"/>
                </a:solidFill>
                <a:latin typeface="Clear Sans Regular Bold"/>
              </a:rPr>
              <a:t>Genre,Subscribers,Videos,Strikes</a:t>
            </a:r>
            <a:r>
              <a:rPr lang="en-US" sz="2187" dirty="0">
                <a:solidFill>
                  <a:srgbClr val="000000"/>
                </a:solidFill>
                <a:latin typeface="Clear Sans Regular Bold"/>
              </a:rPr>
              <a:t>)</a:t>
            </a:r>
          </a:p>
          <a:p>
            <a:pPr algn="just">
              <a:lnSpc>
                <a:spcPts val="3062"/>
              </a:lnSpc>
            </a:pPr>
            <a:endParaRPr lang="en-US" sz="2187" dirty="0">
              <a:solidFill>
                <a:srgbClr val="000000"/>
              </a:solidFill>
              <a:latin typeface="Clear Sans Regular Bold"/>
            </a:endParaRPr>
          </a:p>
          <a:p>
            <a:pPr algn="just">
              <a:lnSpc>
                <a:spcPts val="3062"/>
              </a:lnSpc>
            </a:pPr>
            <a:r>
              <a:rPr lang="en-US" sz="2187" dirty="0">
                <a:solidFill>
                  <a:srgbClr val="000000"/>
                </a:solidFill>
                <a:latin typeface="Clear Sans Regular"/>
              </a:rPr>
              <a:t>3.POLLS AND CHANNEL:</a:t>
            </a:r>
          </a:p>
          <a:p>
            <a:pPr algn="just">
              <a:lnSpc>
                <a:spcPts val="3062"/>
              </a:lnSpc>
            </a:pPr>
            <a:r>
              <a:rPr lang="en-US" sz="2187" dirty="0">
                <a:solidFill>
                  <a:srgbClr val="000000"/>
                </a:solidFill>
                <a:latin typeface="Clear Sans Regular"/>
              </a:rPr>
              <a:t>It is a</a:t>
            </a:r>
            <a:r>
              <a:rPr lang="en-US" sz="2187" dirty="0">
                <a:solidFill>
                  <a:srgbClr val="000000"/>
                </a:solidFill>
                <a:latin typeface="Clear Sans Regular Bold"/>
              </a:rPr>
              <a:t> many to one </a:t>
            </a:r>
            <a:r>
              <a:rPr lang="en-US" sz="2187" dirty="0">
                <a:solidFill>
                  <a:srgbClr val="000000"/>
                </a:solidFill>
                <a:latin typeface="Clear Sans Regular"/>
              </a:rPr>
              <a:t>relationship and it is total on the many side. So we can add primary key of the one side to the many side of the table</a:t>
            </a:r>
          </a:p>
          <a:p>
            <a:pPr algn="ctr">
              <a:lnSpc>
                <a:spcPts val="3062"/>
              </a:lnSpc>
            </a:pPr>
            <a:r>
              <a:rPr lang="en-US" sz="2187" dirty="0">
                <a:solidFill>
                  <a:srgbClr val="000000"/>
                </a:solidFill>
                <a:latin typeface="Clear Sans Regular Bold"/>
              </a:rPr>
              <a:t>Polls(</a:t>
            </a:r>
            <a:r>
              <a:rPr lang="en-US" sz="2187" u="sng" dirty="0">
                <a:solidFill>
                  <a:srgbClr val="000000"/>
                </a:solidFill>
                <a:latin typeface="Clear Sans Regular Bold"/>
              </a:rPr>
              <a:t>ChannelID</a:t>
            </a:r>
            <a:r>
              <a:rPr lang="en-US" sz="2187" dirty="0">
                <a:solidFill>
                  <a:srgbClr val="000000"/>
                </a:solidFill>
                <a:latin typeface="Clear Sans Regular Bold"/>
              </a:rPr>
              <a:t>,</a:t>
            </a:r>
            <a:r>
              <a:rPr lang="en-US" sz="2187" u="sng" dirty="0">
                <a:solidFill>
                  <a:srgbClr val="000000"/>
                </a:solidFill>
                <a:latin typeface="Clear Sans Regular Bold"/>
              </a:rPr>
              <a:t>DateOfPublishing</a:t>
            </a:r>
            <a:r>
              <a:rPr lang="en-US" sz="2187" dirty="0">
                <a:solidFill>
                  <a:srgbClr val="000000"/>
                </a:solidFill>
                <a:latin typeface="Clear Sans Regular Bold"/>
              </a:rPr>
              <a:t>,NumberOfVotesCasted,NumberOfComments,Likes)</a:t>
            </a:r>
          </a:p>
          <a:p>
            <a:pPr algn="ctr">
              <a:lnSpc>
                <a:spcPts val="3062"/>
              </a:lnSpc>
            </a:pPr>
            <a:r>
              <a:rPr lang="en-US" sz="2187" dirty="0">
                <a:solidFill>
                  <a:srgbClr val="000000"/>
                </a:solidFill>
                <a:latin typeface="Clear Sans Regular Bold"/>
              </a:rPr>
              <a:t>       Channel(</a:t>
            </a:r>
            <a:r>
              <a:rPr lang="en-US" sz="2187" u="sng" dirty="0" err="1">
                <a:solidFill>
                  <a:srgbClr val="000000"/>
                </a:solidFill>
                <a:latin typeface="Clear Sans Regular Bold"/>
              </a:rPr>
              <a:t>ChannelID</a:t>
            </a:r>
            <a:r>
              <a:rPr lang="en-US" sz="2187" dirty="0" err="1">
                <a:solidFill>
                  <a:srgbClr val="000000"/>
                </a:solidFill>
                <a:latin typeface="Clear Sans Regular Bold"/>
              </a:rPr>
              <a:t>,OwnerName</a:t>
            </a:r>
            <a:r>
              <a:rPr lang="en-US" sz="2187" dirty="0">
                <a:solidFill>
                  <a:srgbClr val="000000"/>
                </a:solidFill>
                <a:latin typeface="Clear Sans Regular Bold"/>
              </a:rPr>
              <a:t>(First </a:t>
            </a:r>
            <a:r>
              <a:rPr lang="en-US" sz="2187" dirty="0" err="1">
                <a:solidFill>
                  <a:srgbClr val="000000"/>
                </a:solidFill>
                <a:latin typeface="Clear Sans Regular Bold"/>
              </a:rPr>
              <a:t>Name,Last</a:t>
            </a:r>
            <a:r>
              <a:rPr lang="en-US" sz="2187" dirty="0">
                <a:solidFill>
                  <a:srgbClr val="000000"/>
                </a:solidFill>
                <a:latin typeface="Clear Sans Regular Bold"/>
              </a:rPr>
              <a:t> Name),</a:t>
            </a:r>
            <a:r>
              <a:rPr lang="en-US" sz="2187" dirty="0" err="1">
                <a:solidFill>
                  <a:srgbClr val="000000"/>
                </a:solidFill>
                <a:latin typeface="Clear Sans Regular Bold"/>
              </a:rPr>
              <a:t>Genre,Subscribers,Videos,Strikes</a:t>
            </a:r>
            <a:r>
              <a:rPr lang="en-US" sz="2187" dirty="0">
                <a:solidFill>
                  <a:srgbClr val="000000"/>
                </a:solidFill>
                <a:latin typeface="Clear Sans Regular Bold"/>
              </a:rPr>
              <a:t>)</a:t>
            </a:r>
          </a:p>
          <a:p>
            <a:pPr algn="ctr">
              <a:lnSpc>
                <a:spcPts val="3062"/>
              </a:lnSpc>
            </a:pPr>
            <a:endParaRPr lang="en-US" sz="2187" dirty="0">
              <a:solidFill>
                <a:srgbClr val="000000"/>
              </a:solidFill>
              <a:latin typeface="Clear Sans Regular Bold"/>
            </a:endParaRPr>
          </a:p>
          <a:p>
            <a:pPr algn="just">
              <a:lnSpc>
                <a:spcPts val="3062"/>
              </a:lnSpc>
            </a:pPr>
            <a:endParaRPr lang="en-US" sz="2187" dirty="0">
              <a:solidFill>
                <a:srgbClr val="000000"/>
              </a:solidFill>
              <a:latin typeface="Clear Sans Regular Bold"/>
            </a:endParaRPr>
          </a:p>
          <a:p>
            <a:pPr algn="just">
              <a:lnSpc>
                <a:spcPts val="3062"/>
              </a:lnSpc>
            </a:pPr>
            <a:endParaRPr lang="en-US" sz="2187" dirty="0">
              <a:solidFill>
                <a:srgbClr val="000000"/>
              </a:solidFill>
              <a:latin typeface="Clear Sans Regular Bold"/>
            </a:endParaRPr>
          </a:p>
        </p:txBody>
      </p:sp>
      <p:sp>
        <p:nvSpPr>
          <p:cNvPr id="5" name="TextBox 5"/>
          <p:cNvSpPr txBox="1"/>
          <p:nvPr/>
        </p:nvSpPr>
        <p:spPr>
          <a:xfrm>
            <a:off x="1028700" y="600963"/>
            <a:ext cx="16725705" cy="632897"/>
          </a:xfrm>
          <a:prstGeom prst="rect">
            <a:avLst/>
          </a:prstGeom>
        </p:spPr>
        <p:txBody>
          <a:bodyPr lIns="0" tIns="0" rIns="0" bIns="0" rtlCol="0" anchor="t">
            <a:spAutoFit/>
          </a:bodyPr>
          <a:lstStyle/>
          <a:p>
            <a:pPr marL="0" lvl="0" indent="0">
              <a:lnSpc>
                <a:spcPts val="4503"/>
              </a:lnSpc>
              <a:spcBef>
                <a:spcPct val="0"/>
              </a:spcBef>
            </a:pPr>
            <a:r>
              <a:rPr lang="en-US" sz="4170" spc="-41">
                <a:solidFill>
                  <a:srgbClr val="000000"/>
                </a:solidFill>
                <a:latin typeface="Alta Bold"/>
              </a:rPr>
              <a:t>CONVERTING ER DIAGRAM TO SCHEMAS AND REMOVING REDUNDANCIES:</a:t>
            </a:r>
          </a:p>
        </p:txBody>
      </p:sp>
      <p:sp>
        <p:nvSpPr>
          <p:cNvPr id="6" name="AutoShape 6"/>
          <p:cNvSpPr/>
          <p:nvPr/>
        </p:nvSpPr>
        <p:spPr>
          <a:xfrm rot="10971">
            <a:off x="9391534" y="1221954"/>
            <a:ext cx="7461107" cy="0"/>
          </a:xfrm>
          <a:prstGeom prst="line">
            <a:avLst/>
          </a:prstGeom>
          <a:ln w="47625"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5FF"/>
        </a:solidFill>
        <a:effectLst/>
      </p:bgPr>
    </p:bg>
    <p:spTree>
      <p:nvGrpSpPr>
        <p:cNvPr id="1" name=""/>
        <p:cNvGrpSpPr/>
        <p:nvPr/>
      </p:nvGrpSpPr>
      <p:grpSpPr>
        <a:xfrm>
          <a:off x="0" y="0"/>
          <a:ext cx="0" cy="0"/>
          <a:chOff x="0" y="0"/>
          <a:chExt cx="0" cy="0"/>
        </a:xfrm>
      </p:grpSpPr>
      <p:grpSp>
        <p:nvGrpSpPr>
          <p:cNvPr id="2" name="Group 2"/>
          <p:cNvGrpSpPr/>
          <p:nvPr/>
        </p:nvGrpSpPr>
        <p:grpSpPr>
          <a:xfrm>
            <a:off x="437267" y="322489"/>
            <a:ext cx="17413466" cy="9642021"/>
            <a:chOff x="0" y="0"/>
            <a:chExt cx="5964393" cy="3302548"/>
          </a:xfrm>
        </p:grpSpPr>
        <p:sp>
          <p:nvSpPr>
            <p:cNvPr id="3" name="Freeform 3"/>
            <p:cNvSpPr/>
            <p:nvPr/>
          </p:nvSpPr>
          <p:spPr>
            <a:xfrm>
              <a:off x="0" y="0"/>
              <a:ext cx="5964393" cy="3302548"/>
            </a:xfrm>
            <a:custGeom>
              <a:avLst/>
              <a:gdLst/>
              <a:ahLst/>
              <a:cxnLst/>
              <a:rect l="l" t="t" r="r" b="b"/>
              <a:pathLst>
                <a:path w="5964393" h="3302548">
                  <a:moveTo>
                    <a:pt x="0" y="0"/>
                  </a:moveTo>
                  <a:lnTo>
                    <a:pt x="0" y="3302548"/>
                  </a:lnTo>
                  <a:lnTo>
                    <a:pt x="5964393" y="3302548"/>
                  </a:lnTo>
                  <a:lnTo>
                    <a:pt x="5964393" y="0"/>
                  </a:lnTo>
                  <a:lnTo>
                    <a:pt x="0" y="0"/>
                  </a:lnTo>
                  <a:close/>
                  <a:moveTo>
                    <a:pt x="5903433" y="3241588"/>
                  </a:moveTo>
                  <a:lnTo>
                    <a:pt x="59690" y="3241588"/>
                  </a:lnTo>
                  <a:lnTo>
                    <a:pt x="59690" y="59690"/>
                  </a:lnTo>
                  <a:lnTo>
                    <a:pt x="5903433" y="59690"/>
                  </a:lnTo>
                  <a:lnTo>
                    <a:pt x="5903433" y="3241588"/>
                  </a:lnTo>
                  <a:close/>
                </a:path>
              </a:pathLst>
            </a:custGeom>
            <a:solidFill>
              <a:srgbClr val="F0DAE3"/>
            </a:solidFill>
          </p:spPr>
        </p:sp>
      </p:grpSp>
      <p:sp>
        <p:nvSpPr>
          <p:cNvPr id="4" name="TextBox 4"/>
          <p:cNvSpPr txBox="1"/>
          <p:nvPr/>
        </p:nvSpPr>
        <p:spPr>
          <a:xfrm>
            <a:off x="1028700" y="837977"/>
            <a:ext cx="16337917" cy="9126533"/>
          </a:xfrm>
          <a:prstGeom prst="rect">
            <a:avLst/>
          </a:prstGeom>
        </p:spPr>
        <p:txBody>
          <a:bodyPr lIns="0" tIns="0" rIns="0" bIns="0" rtlCol="0" anchor="t">
            <a:spAutoFit/>
          </a:bodyPr>
          <a:lstStyle/>
          <a:p>
            <a:pPr algn="just">
              <a:lnSpc>
                <a:spcPts val="3062"/>
              </a:lnSpc>
            </a:pPr>
            <a:r>
              <a:rPr lang="en-US" sz="2187" dirty="0">
                <a:solidFill>
                  <a:srgbClr val="000000"/>
                </a:solidFill>
                <a:latin typeface="Clear Sans Regular"/>
              </a:rPr>
              <a:t>4.PREM</a:t>
            </a:r>
            <a:r>
              <a:rPr lang="en-US" sz="2187" u="none" dirty="0">
                <a:solidFill>
                  <a:srgbClr val="000000"/>
                </a:solidFill>
                <a:latin typeface="Clear Sans Regular"/>
              </a:rPr>
              <a:t>IUM US</a:t>
            </a:r>
            <a:r>
              <a:rPr lang="en-US" sz="2187" dirty="0">
                <a:solidFill>
                  <a:srgbClr val="000000"/>
                </a:solidFill>
                <a:latin typeface="Clear Sans Regular"/>
              </a:rPr>
              <a:t>ER,NON PREMIUM USER AND VIEWER</a:t>
            </a:r>
          </a:p>
          <a:p>
            <a:pPr algn="just">
              <a:lnSpc>
                <a:spcPts val="3062"/>
              </a:lnSpc>
            </a:pPr>
            <a:r>
              <a:rPr lang="en-US" sz="2187" dirty="0">
                <a:solidFill>
                  <a:srgbClr val="000000"/>
                </a:solidFill>
                <a:latin typeface="Clear Sans Regular"/>
              </a:rPr>
              <a:t>          Premium user and Non Premium user entities are the examples</a:t>
            </a:r>
            <a:r>
              <a:rPr lang="en-US" sz="2187" u="none" dirty="0">
                <a:solidFill>
                  <a:srgbClr val="000000"/>
                </a:solidFill>
                <a:latin typeface="Clear Sans Regular"/>
              </a:rPr>
              <a:t> of the specialization.</a:t>
            </a:r>
          </a:p>
          <a:p>
            <a:pPr algn="just">
              <a:lnSpc>
                <a:spcPts val="3062"/>
              </a:lnSpc>
            </a:pPr>
            <a:r>
              <a:rPr lang="en-US" sz="2187" u="none" dirty="0">
                <a:solidFill>
                  <a:srgbClr val="000000"/>
                </a:solidFill>
                <a:latin typeface="Clear Sans Regular"/>
              </a:rPr>
              <a:t>          Thus the table of the Premium user will be </a:t>
            </a:r>
          </a:p>
          <a:p>
            <a:pPr algn="just">
              <a:lnSpc>
                <a:spcPts val="3062"/>
              </a:lnSpc>
            </a:pPr>
            <a:r>
              <a:rPr lang="en-US" sz="2187" u="none" dirty="0">
                <a:solidFill>
                  <a:srgbClr val="000000"/>
                </a:solidFill>
                <a:latin typeface="Clear Sans Regular"/>
              </a:rPr>
              <a:t>                     </a:t>
            </a:r>
            <a:r>
              <a:rPr lang="en-US" sz="2187" u="none" dirty="0" err="1">
                <a:solidFill>
                  <a:srgbClr val="000000"/>
                </a:solidFill>
                <a:latin typeface="Clear Sans Regular Bold"/>
              </a:rPr>
              <a:t>PremiumUser</a:t>
            </a:r>
            <a:r>
              <a:rPr lang="en-US" sz="2187" u="none" dirty="0">
                <a:solidFill>
                  <a:srgbClr val="000000"/>
                </a:solidFill>
                <a:latin typeface="Clear Sans Regular Bold"/>
              </a:rPr>
              <a:t>(</a:t>
            </a:r>
            <a:r>
              <a:rPr lang="en-US" sz="2187" dirty="0" err="1">
                <a:solidFill>
                  <a:srgbClr val="000000"/>
                </a:solidFill>
                <a:latin typeface="Clear Sans Regular Bold"/>
              </a:rPr>
              <a:t>ViewerID</a:t>
            </a:r>
            <a:r>
              <a:rPr lang="en-US" sz="2187" u="none" dirty="0" err="1">
                <a:solidFill>
                  <a:srgbClr val="000000"/>
                </a:solidFill>
                <a:latin typeface="Clear Sans Regular Bold"/>
              </a:rPr>
              <a:t>,DateOfSubscription,EndOfSubscription</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	Similarly the table of the Non Premium user will be:</a:t>
            </a:r>
          </a:p>
          <a:p>
            <a:pPr algn="just">
              <a:lnSpc>
                <a:spcPts val="3062"/>
              </a:lnSpc>
            </a:pPr>
            <a:r>
              <a:rPr lang="en-US" sz="2187" u="none" dirty="0">
                <a:solidFill>
                  <a:srgbClr val="000000"/>
                </a:solidFill>
                <a:latin typeface="Clear Sans Regular"/>
              </a:rPr>
              <a:t>                     </a:t>
            </a:r>
            <a:r>
              <a:rPr lang="en-US" sz="2187" u="none" dirty="0" err="1">
                <a:solidFill>
                  <a:srgbClr val="000000"/>
                </a:solidFill>
                <a:latin typeface="Clear Sans Regular Bold"/>
              </a:rPr>
              <a:t>NonPremiumUser</a:t>
            </a:r>
            <a:r>
              <a:rPr lang="en-US" sz="2187" u="none" dirty="0">
                <a:solidFill>
                  <a:srgbClr val="000000"/>
                </a:solidFill>
                <a:latin typeface="Clear Sans Regular Bold"/>
              </a:rPr>
              <a:t>(</a:t>
            </a:r>
            <a:r>
              <a:rPr lang="en-US" sz="2187" u="sng" dirty="0" err="1">
                <a:solidFill>
                  <a:srgbClr val="000000"/>
                </a:solidFill>
                <a:latin typeface="Clear Sans Regular Bold"/>
              </a:rPr>
              <a:t>ViewereID</a:t>
            </a:r>
            <a:r>
              <a:rPr lang="en-US" sz="2187" u="none" dirty="0" err="1">
                <a:solidFill>
                  <a:srgbClr val="000000"/>
                </a:solidFill>
                <a:latin typeface="Clear Sans Regular Bold"/>
              </a:rPr>
              <a:t>,</a:t>
            </a:r>
            <a:r>
              <a:rPr lang="en-US" sz="2187" u="sng" dirty="0" err="1">
                <a:solidFill>
                  <a:srgbClr val="000000"/>
                </a:solidFill>
                <a:latin typeface="Clear Sans Regular Bold"/>
              </a:rPr>
              <a:t>Geography</a:t>
            </a:r>
            <a:r>
              <a:rPr lang="en-US" sz="2187" u="none" dirty="0" err="1">
                <a:solidFill>
                  <a:srgbClr val="000000"/>
                </a:solidFill>
                <a:latin typeface="Clear Sans Regular Bold"/>
              </a:rPr>
              <a:t>,NoOfAdsTargetted</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          The table of the Viewer will be:</a:t>
            </a:r>
          </a:p>
          <a:p>
            <a:pPr algn="just">
              <a:lnSpc>
                <a:spcPts val="3062"/>
              </a:lnSpc>
            </a:pPr>
            <a:r>
              <a:rPr lang="en-US" sz="2187" u="none" dirty="0">
                <a:solidFill>
                  <a:srgbClr val="000000"/>
                </a:solidFill>
                <a:latin typeface="Clear Sans Regular"/>
              </a:rPr>
              <a:t>                     </a:t>
            </a:r>
            <a:r>
              <a:rPr lang="en-US" sz="2187" u="none" dirty="0">
                <a:solidFill>
                  <a:srgbClr val="000000"/>
                </a:solidFill>
                <a:latin typeface="Clear Sans Regular Bold"/>
              </a:rPr>
              <a:t>Viewer(</a:t>
            </a:r>
            <a:r>
              <a:rPr lang="en-US" sz="2187" u="sng" dirty="0" err="1">
                <a:solidFill>
                  <a:srgbClr val="000000"/>
                </a:solidFill>
                <a:latin typeface="Clear Sans Regular Bold"/>
              </a:rPr>
              <a:t>ViewerID</a:t>
            </a:r>
            <a:r>
              <a:rPr lang="en-US" sz="2187" u="none" dirty="0" err="1">
                <a:solidFill>
                  <a:srgbClr val="000000"/>
                </a:solidFill>
                <a:latin typeface="Clear Sans Regular Bold"/>
              </a:rPr>
              <a:t>,Gender,Age</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5.LIKED:</a:t>
            </a:r>
          </a:p>
          <a:p>
            <a:pPr algn="just">
              <a:lnSpc>
                <a:spcPts val="3062"/>
              </a:lnSpc>
            </a:pPr>
            <a:r>
              <a:rPr lang="en-US" sz="2187" u="none" dirty="0">
                <a:solidFill>
                  <a:srgbClr val="000000"/>
                </a:solidFill>
                <a:latin typeface="Clear Sans Regular"/>
              </a:rPr>
              <a:t>           It will have </a:t>
            </a:r>
            <a:r>
              <a:rPr lang="en-US" sz="2187" u="none" dirty="0" err="1">
                <a:solidFill>
                  <a:srgbClr val="000000"/>
                </a:solidFill>
                <a:latin typeface="Clear Sans Regular"/>
              </a:rPr>
              <a:t>VideoID</a:t>
            </a:r>
            <a:r>
              <a:rPr lang="en-US" sz="2187" u="none" dirty="0">
                <a:solidFill>
                  <a:srgbClr val="000000"/>
                </a:solidFill>
                <a:latin typeface="Clear Sans Regular"/>
              </a:rPr>
              <a:t> and </a:t>
            </a:r>
            <a:r>
              <a:rPr lang="en-US" sz="2187" u="none" dirty="0" err="1">
                <a:solidFill>
                  <a:srgbClr val="000000"/>
                </a:solidFill>
                <a:latin typeface="Clear Sans Regular"/>
              </a:rPr>
              <a:t>ViewerID</a:t>
            </a:r>
            <a:r>
              <a:rPr lang="en-US" sz="2187" u="none" dirty="0">
                <a:solidFill>
                  <a:srgbClr val="000000"/>
                </a:solidFill>
                <a:latin typeface="Clear Sans Regular"/>
              </a:rPr>
              <a:t> as it’s attributes.</a:t>
            </a:r>
          </a:p>
          <a:p>
            <a:pPr algn="just">
              <a:lnSpc>
                <a:spcPts val="3062"/>
              </a:lnSpc>
            </a:pPr>
            <a:r>
              <a:rPr lang="en-US" sz="2187" u="none" dirty="0">
                <a:solidFill>
                  <a:srgbClr val="000000"/>
                </a:solidFill>
                <a:latin typeface="Clear Sans Regular"/>
              </a:rPr>
              <a:t>                     </a:t>
            </a:r>
            <a:r>
              <a:rPr lang="en-US" sz="2187" u="none" dirty="0">
                <a:solidFill>
                  <a:srgbClr val="000000"/>
                </a:solidFill>
                <a:latin typeface="Clear Sans Regular Bold"/>
              </a:rPr>
              <a:t>Liked(</a:t>
            </a:r>
            <a:r>
              <a:rPr lang="en-US" sz="2187" u="sng" dirty="0" err="1">
                <a:solidFill>
                  <a:srgbClr val="000000"/>
                </a:solidFill>
                <a:latin typeface="Clear Sans Regular Bold"/>
              </a:rPr>
              <a:t>VideoID,ViewerID</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6.DISLIKED:</a:t>
            </a:r>
          </a:p>
          <a:p>
            <a:pPr algn="just">
              <a:lnSpc>
                <a:spcPts val="3062"/>
              </a:lnSpc>
            </a:pPr>
            <a:r>
              <a:rPr lang="en-US" sz="2187" u="none" dirty="0">
                <a:solidFill>
                  <a:srgbClr val="000000"/>
                </a:solidFill>
                <a:latin typeface="Clear Sans Regular"/>
              </a:rPr>
              <a:t>           It will have </a:t>
            </a:r>
            <a:r>
              <a:rPr lang="en-US" sz="2187" u="none" dirty="0" err="1">
                <a:solidFill>
                  <a:srgbClr val="000000"/>
                </a:solidFill>
                <a:latin typeface="Clear Sans Regular"/>
              </a:rPr>
              <a:t>VideoID</a:t>
            </a:r>
            <a:r>
              <a:rPr lang="en-US" sz="2187" u="none" dirty="0">
                <a:solidFill>
                  <a:srgbClr val="000000"/>
                </a:solidFill>
                <a:latin typeface="Clear Sans Regular"/>
              </a:rPr>
              <a:t> and </a:t>
            </a:r>
            <a:r>
              <a:rPr lang="en-US" sz="2187" u="none" dirty="0" err="1">
                <a:solidFill>
                  <a:srgbClr val="000000"/>
                </a:solidFill>
                <a:latin typeface="Clear Sans Regular"/>
              </a:rPr>
              <a:t>ViewerID</a:t>
            </a:r>
            <a:r>
              <a:rPr lang="en-US" sz="2187" u="none" dirty="0">
                <a:solidFill>
                  <a:srgbClr val="000000"/>
                </a:solidFill>
                <a:latin typeface="Clear Sans Regular"/>
              </a:rPr>
              <a:t> as it’s attributes.</a:t>
            </a:r>
          </a:p>
          <a:p>
            <a:pPr algn="just">
              <a:lnSpc>
                <a:spcPts val="3062"/>
              </a:lnSpc>
            </a:pPr>
            <a:r>
              <a:rPr lang="en-US" sz="2187" u="none" dirty="0">
                <a:solidFill>
                  <a:srgbClr val="000000"/>
                </a:solidFill>
                <a:latin typeface="Clear Sans Regular"/>
              </a:rPr>
              <a:t>                      </a:t>
            </a:r>
            <a:r>
              <a:rPr lang="en-US" sz="2187" u="none" dirty="0">
                <a:solidFill>
                  <a:srgbClr val="000000"/>
                </a:solidFill>
                <a:latin typeface="Clear Sans Regular Bold"/>
              </a:rPr>
              <a:t>Disliked(</a:t>
            </a:r>
            <a:r>
              <a:rPr lang="en-US" sz="2187" u="sng" dirty="0" err="1">
                <a:solidFill>
                  <a:srgbClr val="000000"/>
                </a:solidFill>
                <a:latin typeface="Clear Sans Regular Bold"/>
              </a:rPr>
              <a:t>VideoID,ViewerID</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7.VIEWED:</a:t>
            </a:r>
          </a:p>
          <a:p>
            <a:pPr algn="just">
              <a:lnSpc>
                <a:spcPts val="3062"/>
              </a:lnSpc>
            </a:pPr>
            <a:r>
              <a:rPr lang="en-US" sz="2187" u="none" dirty="0">
                <a:solidFill>
                  <a:srgbClr val="000000"/>
                </a:solidFill>
                <a:latin typeface="Clear Sans Regular"/>
              </a:rPr>
              <a:t>          It will have </a:t>
            </a:r>
            <a:r>
              <a:rPr lang="en-US" sz="2187" u="none" dirty="0" err="1">
                <a:solidFill>
                  <a:srgbClr val="000000"/>
                </a:solidFill>
                <a:latin typeface="Clear Sans Regular"/>
              </a:rPr>
              <a:t>VideoID</a:t>
            </a:r>
            <a:r>
              <a:rPr lang="en-US" sz="2187" u="none" dirty="0">
                <a:solidFill>
                  <a:srgbClr val="000000"/>
                </a:solidFill>
                <a:latin typeface="Clear Sans Regular"/>
              </a:rPr>
              <a:t> and </a:t>
            </a:r>
            <a:r>
              <a:rPr lang="en-US" sz="2187" u="none" dirty="0" err="1">
                <a:solidFill>
                  <a:srgbClr val="000000"/>
                </a:solidFill>
                <a:latin typeface="Clear Sans Regular"/>
              </a:rPr>
              <a:t>ViewerID</a:t>
            </a:r>
            <a:r>
              <a:rPr lang="en-US" sz="2187" u="none" dirty="0">
                <a:solidFill>
                  <a:srgbClr val="000000"/>
                </a:solidFill>
                <a:latin typeface="Clear Sans Regular"/>
              </a:rPr>
              <a:t> as it’s attributes.</a:t>
            </a:r>
          </a:p>
          <a:p>
            <a:pPr algn="just">
              <a:lnSpc>
                <a:spcPts val="3062"/>
              </a:lnSpc>
            </a:pPr>
            <a:r>
              <a:rPr lang="en-US" sz="2187" u="none" dirty="0">
                <a:solidFill>
                  <a:srgbClr val="000000"/>
                </a:solidFill>
                <a:latin typeface="Clear Sans Regular"/>
              </a:rPr>
              <a:t>                        </a:t>
            </a:r>
            <a:r>
              <a:rPr lang="en-US" sz="2187" u="none" dirty="0">
                <a:solidFill>
                  <a:srgbClr val="000000"/>
                </a:solidFill>
                <a:latin typeface="Clear Sans Regular Bold"/>
              </a:rPr>
              <a:t>Viewed(</a:t>
            </a:r>
            <a:r>
              <a:rPr lang="en-US" sz="2187" u="sng" dirty="0" err="1">
                <a:solidFill>
                  <a:srgbClr val="000000"/>
                </a:solidFill>
                <a:latin typeface="Clear Sans Regular Bold"/>
              </a:rPr>
              <a:t>VideoID,ViewerID</a:t>
            </a:r>
            <a:r>
              <a:rPr lang="en-US" sz="2187" u="none" dirty="0">
                <a:solidFill>
                  <a:srgbClr val="000000"/>
                </a:solidFill>
                <a:latin typeface="Clear Sans Regular Bold"/>
              </a:rPr>
              <a:t>)</a:t>
            </a:r>
          </a:p>
          <a:p>
            <a:pPr algn="just">
              <a:lnSpc>
                <a:spcPts val="3062"/>
              </a:lnSpc>
            </a:pPr>
            <a:r>
              <a:rPr lang="en-US" sz="2187" u="none" dirty="0">
                <a:solidFill>
                  <a:srgbClr val="000000"/>
                </a:solidFill>
                <a:latin typeface="Clear Sans Regular"/>
              </a:rPr>
              <a:t>8.SUBSCRIBER:</a:t>
            </a:r>
          </a:p>
          <a:p>
            <a:pPr algn="just">
              <a:lnSpc>
                <a:spcPts val="3062"/>
              </a:lnSpc>
            </a:pPr>
            <a:r>
              <a:rPr lang="en-US" sz="2187" u="none" dirty="0">
                <a:solidFill>
                  <a:srgbClr val="000000"/>
                </a:solidFill>
                <a:latin typeface="Clear Sans Regular"/>
              </a:rPr>
              <a:t>                        </a:t>
            </a:r>
            <a:r>
              <a:rPr lang="en-US" sz="2187" u="none" dirty="0">
                <a:solidFill>
                  <a:srgbClr val="000000"/>
                </a:solidFill>
                <a:latin typeface="Clear Sans Regular Bold"/>
              </a:rPr>
              <a:t>Subscriber(</a:t>
            </a:r>
            <a:r>
              <a:rPr lang="en-US" sz="2187" u="sng" dirty="0" err="1">
                <a:solidFill>
                  <a:srgbClr val="000000"/>
                </a:solidFill>
                <a:latin typeface="Clear Sans Regular Bold"/>
              </a:rPr>
              <a:t>ViewerID,ChannelID</a:t>
            </a:r>
            <a:r>
              <a:rPr lang="en-US" sz="2187" u="sng" dirty="0">
                <a:solidFill>
                  <a:srgbClr val="000000"/>
                </a:solidFill>
                <a:latin typeface="Clear Sans Regular Bold"/>
              </a:rPr>
              <a:t>, </a:t>
            </a:r>
            <a:r>
              <a:rPr lang="en-US" sz="2187" u="sng" dirty="0" err="1">
                <a:solidFill>
                  <a:srgbClr val="000000"/>
                </a:solidFill>
                <a:latin typeface="Clear Sans Regular Bold"/>
              </a:rPr>
              <a:t>DateOfSubscription</a:t>
            </a:r>
            <a:r>
              <a:rPr lang="en-US" sz="2187" u="none" dirty="0">
                <a:solidFill>
                  <a:srgbClr val="000000"/>
                </a:solidFill>
                <a:latin typeface="Clear Sans Regular Bold"/>
              </a:rPr>
              <a:t>)</a:t>
            </a:r>
          </a:p>
          <a:p>
            <a:pPr algn="just">
              <a:lnSpc>
                <a:spcPts val="3062"/>
              </a:lnSpc>
            </a:pPr>
            <a:endParaRPr lang="en-US" sz="2187" u="none" dirty="0">
              <a:solidFill>
                <a:srgbClr val="000000"/>
              </a:solidFill>
              <a:latin typeface="Clear Sans Regular Bold"/>
            </a:endParaRPr>
          </a:p>
          <a:p>
            <a:pPr algn="just">
              <a:lnSpc>
                <a:spcPts val="3062"/>
              </a:lnSpc>
            </a:pPr>
            <a:endParaRPr lang="en-US" sz="2187" u="none" dirty="0">
              <a:solidFill>
                <a:srgbClr val="000000"/>
              </a:solidFill>
              <a:latin typeface="Clear Sans Regular Bold"/>
            </a:endParaRPr>
          </a:p>
          <a:p>
            <a:pPr algn="just">
              <a:lnSpc>
                <a:spcPts val="3062"/>
              </a:lnSpc>
            </a:pPr>
            <a:endParaRPr lang="en-US" sz="2187" u="none" dirty="0">
              <a:solidFill>
                <a:srgbClr val="000000"/>
              </a:solidFill>
              <a:latin typeface="Clear Sans Regular Bold"/>
            </a:endParaRPr>
          </a:p>
          <a:p>
            <a:pPr algn="just">
              <a:lnSpc>
                <a:spcPts val="3062"/>
              </a:lnSpc>
            </a:pPr>
            <a:endParaRPr lang="en-US" sz="2187" u="none" dirty="0">
              <a:solidFill>
                <a:srgbClr val="000000"/>
              </a:solidFill>
              <a:latin typeface="Clear Sans Regular Bold"/>
            </a:endParaRPr>
          </a:p>
        </p:txBody>
      </p:sp>
      <p:pic>
        <p:nvPicPr>
          <p:cNvPr id="5" name="Picture 5"/>
          <p:cNvPicPr>
            <a:picLocks noChangeAspect="1"/>
          </p:cNvPicPr>
          <p:nvPr/>
        </p:nvPicPr>
        <p:blipFill>
          <a:blip r:embed="rId2">
            <a:alphaModFix amt="7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5757" y="3017776"/>
            <a:ext cx="3653543" cy="62405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3701</Words>
  <Application>Microsoft Office PowerPoint</Application>
  <PresentationFormat>Custom</PresentationFormat>
  <Paragraphs>375</Paragraphs>
  <Slides>44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Clear Sans Regular Ultra-Bold</vt:lpstr>
      <vt:lpstr>Clear Sans Regular Italics</vt:lpstr>
      <vt:lpstr>Luckiest Guy Bold</vt:lpstr>
      <vt:lpstr>Clear Sans Bold</vt:lpstr>
      <vt:lpstr>Alta Bold</vt:lpstr>
      <vt:lpstr>Courier New</vt:lpstr>
      <vt:lpstr>Hammersmith One</vt:lpstr>
      <vt:lpstr>Clear Sans Regular Bold</vt:lpstr>
      <vt:lpstr>Arial</vt:lpstr>
      <vt:lpstr>Clear Sans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management system</dc:title>
  <cp:lastModifiedBy>AAROH</cp:lastModifiedBy>
  <cp:revision>15</cp:revision>
  <dcterms:created xsi:type="dcterms:W3CDTF">2006-08-16T00:00:00Z</dcterms:created>
  <dcterms:modified xsi:type="dcterms:W3CDTF">2022-07-04T06:05:01Z</dcterms:modified>
  <dc:identifier>DAFFQZxOV1w</dc:identifier>
</cp:coreProperties>
</file>